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23"/>
  </p:notesMasterIdLst>
  <p:sldIdLst>
    <p:sldId id="256" r:id="rId6"/>
    <p:sldId id="294" r:id="rId7"/>
    <p:sldId id="298" r:id="rId8"/>
    <p:sldId id="297" r:id="rId9"/>
    <p:sldId id="270" r:id="rId10"/>
    <p:sldId id="286" r:id="rId11"/>
    <p:sldId id="293" r:id="rId12"/>
    <p:sldId id="291" r:id="rId13"/>
    <p:sldId id="303" r:id="rId14"/>
    <p:sldId id="301" r:id="rId15"/>
    <p:sldId id="300" r:id="rId16"/>
    <p:sldId id="299" r:id="rId17"/>
    <p:sldId id="304" r:id="rId18"/>
    <p:sldId id="264" r:id="rId19"/>
    <p:sldId id="290" r:id="rId20"/>
    <p:sldId id="265" r:id="rId21"/>
    <p:sldId id="3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FBF65-04AF-7A42-FB96-EA53EED69ADC}" v="83" dt="2020-11-05T22:22:59.208"/>
    <p1510:client id="{11E3C0CD-F90B-3ADD-E5B4-76C9B0CCBB9B}" v="180" dt="2020-11-21T17:51:24.339"/>
    <p1510:client id="{1260B336-4522-774A-BECB-0082CC5DAF0C}" v="8" dt="2020-12-10T00:38:04.763"/>
    <p1510:client id="{181B64CC-94F2-743A-0ED5-31E6A797D8A8}" v="312" dt="2020-11-22T01:29:39.290"/>
    <p1510:client id="{1883CD6B-35D2-C5BF-3D2F-05E23188F3E3}" v="118" dt="2020-11-22T01:35:19.155"/>
    <p1510:client id="{1B9BD3D7-744B-6450-5B64-0B4C8AA669AD}" v="113" dt="2020-11-04T20:50:20.280"/>
    <p1510:client id="{1E538865-BF4F-7A8A-535F-140FD2643436}" v="349" dt="2020-11-05T01:23:58.545"/>
    <p1510:client id="{1F9EEA56-397B-2538-9860-E2D2501D4E32}" v="86" dt="2020-11-03T18:49:05.950"/>
    <p1510:client id="{2752EDA4-F544-5A48-D664-EC2688C17D62}" v="119" dt="2020-11-02T22:12:37.730"/>
    <p1510:client id="{33ED6212-5A86-F96C-C403-35C362914597}" v="69" dt="2020-11-04T19:40:53.035"/>
    <p1510:client id="{5F6008F8-9B24-C4D6-97F4-5036E5EC7E0A}" v="58" dt="2020-11-22T01:49:06.423"/>
    <p1510:client id="{64B751CC-D396-2C2C-B30E-12D4F2487F5F}" v="58" dt="2020-11-03T16:57:50.774"/>
    <p1510:client id="{655E02F2-C26B-4B3D-9792-D7B061E2A65F}" v="97" dt="2020-10-31T21:15:50.834"/>
    <p1510:client id="{6A5AFB94-B29C-2B9C-3D3D-94E1EB71FD89}" v="109" dt="2020-11-22T02:31:55.495"/>
    <p1510:client id="{6DA042CA-C602-3533-259B-72B3B2A2AA22}" v="6" dt="2020-11-21T20:29:06.404"/>
    <p1510:client id="{749476F1-3BEE-3479-07FC-764A872FEE89}" v="733" dt="2020-11-21T23:22:43.033"/>
    <p1510:client id="{78216763-AD70-525C-EE98-C67A0567EBF3}" v="455" dt="2020-11-03T01:21:50.715"/>
    <p1510:client id="{7EB757DE-0AEA-9823-14EE-0C675135375C}" v="71" dt="2020-12-10T00:41:24.655"/>
    <p1510:client id="{93108997-A038-8037-A038-DD69D15A3085}" v="256" dt="2020-12-09T19:01:06.576"/>
    <p1510:client id="{9D614505-A808-C245-7FAD-D40FBF4BD64B}" v="947" dt="2020-11-04T00:34:23.398"/>
    <p1510:client id="{A50308D7-5424-45C7-B9E3-08AD25F8B27C}" v="112" dt="2020-11-03T05:45:36.278"/>
    <p1510:client id="{A7A4BF80-627B-521A-621C-FCF2E90C1B90}" v="21" dt="2020-11-04T01:24:06.248"/>
    <p1510:client id="{AA4D22DA-590F-AFAE-F103-94332C83C80F}" v="54" dt="2020-12-09T18:29:51.544"/>
    <p1510:client id="{B462C5D4-0DD6-0221-B658-6D01384AFBD1}" v="379" dt="2020-12-09T22:28:14.265"/>
    <p1510:client id="{B6B9D641-F825-EA8A-1F77-28B49CF615DE}" v="65" dt="2020-11-05T01:31:27.851"/>
    <p1510:client id="{BE3911D7-DDBA-E5F7-6B55-740AF544FC22}" v="1" dt="2020-11-05T02:02:56.573"/>
    <p1510:client id="{C536AC7A-A33D-971D-8EAD-6158BFC1DD5F}" v="18" dt="2020-11-21T22:59:04.496"/>
    <p1510:client id="{CAAC5739-4C2D-094E-6982-C198AE30AFA5}" v="397" dt="2020-11-04T01:16:54.836"/>
    <p1510:client id="{D20858C7-3CA6-A90E-EE5D-74F5A981EA81}" v="98" dt="2020-11-05T02:03:30.042"/>
    <p1510:client id="{D2FED310-DE87-0305-74C5-F114C55EB8E7}" v="4907" dt="2020-12-09T06:40:29.132"/>
    <p1510:client id="{DB3D90B4-C25D-BB39-5F4D-617480A445CF}" v="7" dt="2020-11-05T00:59:40.055"/>
    <p1510:client id="{DD66EBE0-1353-BFC3-8487-5C0F2344D5F9}" v="1010" dt="2020-11-05T01:26:38.125"/>
    <p1510:client id="{EEC34D12-B43E-F581-9EFB-8FB0DF4D8EF7}" v="328" dt="2020-11-20T22:55:04.182"/>
    <p1510:client id="{F8200BAB-FF93-0EA1-0C79-DAB48BBD4300}" v="33" dt="2020-11-04T23:49:35.134"/>
    <p1510:client id="{FCAD782C-6C93-D3E5-6E91-A6B2D0595257}" v="911" dt="2020-11-05T01:47:47.686"/>
    <p1510:client id="{FF5BFD1D-11B1-5090-07A7-98F6F6F4CF84}" v="5" dt="2020-11-21T19:26:39.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9"/>
    <p:restoredTop sz="94670"/>
  </p:normalViewPr>
  <p:slideViewPr>
    <p:cSldViewPr snapToGrid="0">
      <p:cViewPr varScale="1">
        <p:scale>
          <a:sx n="94" d="100"/>
          <a:sy n="94" d="100"/>
        </p:scale>
        <p:origin x="224"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BD194-E67A-4F68-9354-447E88BA8579}" type="doc">
      <dgm:prSet loTypeId="urn:microsoft.com/office/officeart/2016/7/layout/VerticalSolidActionList" loCatId="List" qsTypeId="urn:microsoft.com/office/officeart/2005/8/quickstyle/simple2" qsCatId="simple" csTypeId="urn:microsoft.com/office/officeart/2005/8/colors/colorful1" csCatId="colorful" phldr="1"/>
      <dgm:spPr/>
      <dgm:t>
        <a:bodyPr/>
        <a:lstStyle/>
        <a:p>
          <a:endParaRPr lang="en-US"/>
        </a:p>
      </dgm:t>
    </dgm:pt>
    <dgm:pt modelId="{21E5EE56-EB58-4712-9601-06444175A5BC}">
      <dgm:prSet custT="1"/>
      <dgm:spPr/>
      <dgm:t>
        <a:bodyPr/>
        <a:lstStyle/>
        <a:p>
          <a:r>
            <a:rPr lang="en-US" sz="2400"/>
            <a:t>Install</a:t>
          </a:r>
        </a:p>
      </dgm:t>
    </dgm:pt>
    <dgm:pt modelId="{E076F286-5D35-4FF7-B580-B9139C3F368D}" type="parTrans" cxnId="{DF91FB7C-A600-4806-AC68-13A154FEBF98}">
      <dgm:prSet/>
      <dgm:spPr/>
      <dgm:t>
        <a:bodyPr/>
        <a:lstStyle/>
        <a:p>
          <a:endParaRPr lang="en-US"/>
        </a:p>
      </dgm:t>
    </dgm:pt>
    <dgm:pt modelId="{7D73D4A8-DB35-4C00-93DF-8E2DDBF6BA1F}" type="sibTrans" cxnId="{DF91FB7C-A600-4806-AC68-13A154FEBF98}">
      <dgm:prSet/>
      <dgm:spPr/>
      <dgm:t>
        <a:bodyPr/>
        <a:lstStyle/>
        <a:p>
          <a:endParaRPr lang="en-US"/>
        </a:p>
      </dgm:t>
    </dgm:pt>
    <dgm:pt modelId="{62F45474-8C1F-416E-90C6-E894498F86FE}">
      <dgm:prSet custT="1"/>
      <dgm:spPr/>
      <dgm:t>
        <a:bodyPr/>
        <a:lstStyle/>
        <a:p>
          <a:r>
            <a:rPr lang="en-US" sz="2400"/>
            <a:t>Install extension &amp; Create account</a:t>
          </a:r>
        </a:p>
      </dgm:t>
    </dgm:pt>
    <dgm:pt modelId="{B3FA99EB-10AB-462B-861A-4E76D4A60042}" type="parTrans" cxnId="{3C693859-6F7A-4DE6-BAE8-CB73A993BFF4}">
      <dgm:prSet/>
      <dgm:spPr/>
      <dgm:t>
        <a:bodyPr/>
        <a:lstStyle/>
        <a:p>
          <a:endParaRPr lang="en-US"/>
        </a:p>
      </dgm:t>
    </dgm:pt>
    <dgm:pt modelId="{59C6CA13-86C1-4FA2-87F8-AB5D33055D3C}" type="sibTrans" cxnId="{3C693859-6F7A-4DE6-BAE8-CB73A993BFF4}">
      <dgm:prSet/>
      <dgm:spPr/>
      <dgm:t>
        <a:bodyPr/>
        <a:lstStyle/>
        <a:p>
          <a:endParaRPr lang="en-US"/>
        </a:p>
      </dgm:t>
    </dgm:pt>
    <dgm:pt modelId="{81C2677C-B6E2-496F-8073-0740D6EDE018}">
      <dgm:prSet custT="1"/>
      <dgm:spPr/>
      <dgm:t>
        <a:bodyPr/>
        <a:lstStyle/>
        <a:p>
          <a:r>
            <a:rPr lang="en-US" sz="2400"/>
            <a:t>Go</a:t>
          </a:r>
          <a:endParaRPr lang="en-US" sz="2800"/>
        </a:p>
      </dgm:t>
    </dgm:pt>
    <dgm:pt modelId="{4A908F5B-893F-4730-B92A-C508EDEC261C}" type="parTrans" cxnId="{6E8A2477-A4CF-4B3D-8CD9-CEB431E0B885}">
      <dgm:prSet/>
      <dgm:spPr/>
      <dgm:t>
        <a:bodyPr/>
        <a:lstStyle/>
        <a:p>
          <a:endParaRPr lang="en-US"/>
        </a:p>
      </dgm:t>
    </dgm:pt>
    <dgm:pt modelId="{95A5D320-2655-4D1B-9C64-E4C0A134EDC3}" type="sibTrans" cxnId="{6E8A2477-A4CF-4B3D-8CD9-CEB431E0B885}">
      <dgm:prSet/>
      <dgm:spPr/>
      <dgm:t>
        <a:bodyPr/>
        <a:lstStyle/>
        <a:p>
          <a:endParaRPr lang="en-US"/>
        </a:p>
      </dgm:t>
    </dgm:pt>
    <dgm:pt modelId="{681F47F5-2031-40D1-87A0-B9BC24EA4DD4}">
      <dgm:prSet custT="1"/>
      <dgm:spPr/>
      <dgm:t>
        <a:bodyPr/>
        <a:lstStyle/>
        <a:p>
          <a:r>
            <a:rPr lang="en-US" sz="2400"/>
            <a:t>Go to the target website &amp; </a:t>
          </a:r>
        </a:p>
        <a:p>
          <a:r>
            <a:rPr lang="en-US" sz="2400"/>
            <a:t>Create scraping agent</a:t>
          </a:r>
        </a:p>
      </dgm:t>
    </dgm:pt>
    <dgm:pt modelId="{BB1DB1EE-81AB-4D45-A914-CD319E6F703F}" type="parTrans" cxnId="{9EFA1ED2-568D-4CA8-8BBE-4C21EB9CB33C}">
      <dgm:prSet/>
      <dgm:spPr/>
      <dgm:t>
        <a:bodyPr/>
        <a:lstStyle/>
        <a:p>
          <a:endParaRPr lang="en-US"/>
        </a:p>
      </dgm:t>
    </dgm:pt>
    <dgm:pt modelId="{01A47559-9F28-4609-B806-FC3AEE892D5D}" type="sibTrans" cxnId="{9EFA1ED2-568D-4CA8-8BBE-4C21EB9CB33C}">
      <dgm:prSet/>
      <dgm:spPr/>
      <dgm:t>
        <a:bodyPr/>
        <a:lstStyle/>
        <a:p>
          <a:endParaRPr lang="en-US"/>
        </a:p>
      </dgm:t>
    </dgm:pt>
    <dgm:pt modelId="{688F348C-0409-42D2-BA55-554B23089C64}">
      <dgm:prSet custT="1"/>
      <dgm:spPr/>
      <dgm:t>
        <a:bodyPr/>
        <a:lstStyle/>
        <a:p>
          <a:r>
            <a:rPr lang="en-US" sz="2400"/>
            <a:t>Name</a:t>
          </a:r>
          <a:endParaRPr lang="en-US" sz="2800"/>
        </a:p>
      </dgm:t>
    </dgm:pt>
    <dgm:pt modelId="{007BA32D-D3C6-4B9A-8B6B-B0404E271B35}" type="parTrans" cxnId="{D9D09F43-C902-468A-BA3A-2F50626D81CF}">
      <dgm:prSet/>
      <dgm:spPr/>
      <dgm:t>
        <a:bodyPr/>
        <a:lstStyle/>
        <a:p>
          <a:endParaRPr lang="en-US"/>
        </a:p>
      </dgm:t>
    </dgm:pt>
    <dgm:pt modelId="{AE4E48F4-95AE-4FDB-A07F-B92192274F31}" type="sibTrans" cxnId="{D9D09F43-C902-468A-BA3A-2F50626D81CF}">
      <dgm:prSet/>
      <dgm:spPr/>
      <dgm:t>
        <a:bodyPr/>
        <a:lstStyle/>
        <a:p>
          <a:endParaRPr lang="en-US"/>
        </a:p>
      </dgm:t>
    </dgm:pt>
    <dgm:pt modelId="{62C953A6-F546-4AC4-8354-AD6B79865C55}">
      <dgm:prSet custT="1"/>
      <dgm:spPr/>
      <dgm:t>
        <a:bodyPr/>
        <a:lstStyle/>
        <a:p>
          <a:r>
            <a:rPr lang="en-US" sz="2400"/>
            <a:t>Name your agent &amp; </a:t>
          </a:r>
        </a:p>
        <a:p>
          <a:r>
            <a:rPr lang="en-US" sz="2400"/>
            <a:t>Enable selector to select the valid path for the target information</a:t>
          </a:r>
        </a:p>
      </dgm:t>
    </dgm:pt>
    <dgm:pt modelId="{9C4ABBD8-050E-47EA-B189-81AE998B8BEB}" type="parTrans" cxnId="{661634FB-1495-4B89-ABF8-F9BF8BDEA47D}">
      <dgm:prSet/>
      <dgm:spPr/>
      <dgm:t>
        <a:bodyPr/>
        <a:lstStyle/>
        <a:p>
          <a:endParaRPr lang="en-US"/>
        </a:p>
      </dgm:t>
    </dgm:pt>
    <dgm:pt modelId="{935FDD2C-8632-446A-A82C-3A3EFCEC0135}" type="sibTrans" cxnId="{661634FB-1495-4B89-ABF8-F9BF8BDEA47D}">
      <dgm:prSet/>
      <dgm:spPr/>
      <dgm:t>
        <a:bodyPr/>
        <a:lstStyle/>
        <a:p>
          <a:endParaRPr lang="en-US"/>
        </a:p>
      </dgm:t>
    </dgm:pt>
    <dgm:pt modelId="{18B36380-F91F-2746-8324-5B52911211C5}" type="pres">
      <dgm:prSet presAssocID="{342BD194-E67A-4F68-9354-447E88BA8579}" presName="Name0" presStyleCnt="0">
        <dgm:presLayoutVars>
          <dgm:dir/>
          <dgm:animLvl val="lvl"/>
          <dgm:resizeHandles val="exact"/>
        </dgm:presLayoutVars>
      </dgm:prSet>
      <dgm:spPr/>
    </dgm:pt>
    <dgm:pt modelId="{6F57BA78-55BE-1940-B54E-B82DD89967EF}" type="pres">
      <dgm:prSet presAssocID="{21E5EE56-EB58-4712-9601-06444175A5BC}" presName="linNode" presStyleCnt="0"/>
      <dgm:spPr/>
    </dgm:pt>
    <dgm:pt modelId="{7061102B-C8C0-2247-B056-3CB965B3BC9D}" type="pres">
      <dgm:prSet presAssocID="{21E5EE56-EB58-4712-9601-06444175A5BC}" presName="parentText" presStyleLbl="alignNode1" presStyleIdx="0" presStyleCnt="3">
        <dgm:presLayoutVars>
          <dgm:chMax val="1"/>
          <dgm:bulletEnabled/>
        </dgm:presLayoutVars>
      </dgm:prSet>
      <dgm:spPr/>
    </dgm:pt>
    <dgm:pt modelId="{7BAD0EFF-DDB1-2A48-8793-D5B6B25EA9ED}" type="pres">
      <dgm:prSet presAssocID="{21E5EE56-EB58-4712-9601-06444175A5BC}" presName="descendantText" presStyleLbl="alignAccFollowNode1" presStyleIdx="0" presStyleCnt="3">
        <dgm:presLayoutVars>
          <dgm:bulletEnabled/>
        </dgm:presLayoutVars>
      </dgm:prSet>
      <dgm:spPr/>
    </dgm:pt>
    <dgm:pt modelId="{AA8D1319-0EFB-0E48-8F42-DB2A13AFFEA8}" type="pres">
      <dgm:prSet presAssocID="{7D73D4A8-DB35-4C00-93DF-8E2DDBF6BA1F}" presName="sp" presStyleCnt="0"/>
      <dgm:spPr/>
    </dgm:pt>
    <dgm:pt modelId="{D88DB7B8-F2C5-D143-8B4A-FF959E631B48}" type="pres">
      <dgm:prSet presAssocID="{81C2677C-B6E2-496F-8073-0740D6EDE018}" presName="linNode" presStyleCnt="0"/>
      <dgm:spPr/>
    </dgm:pt>
    <dgm:pt modelId="{450A825D-A73F-8345-8DF8-7CAA8D73BC0B}" type="pres">
      <dgm:prSet presAssocID="{81C2677C-B6E2-496F-8073-0740D6EDE018}" presName="parentText" presStyleLbl="alignNode1" presStyleIdx="1" presStyleCnt="3">
        <dgm:presLayoutVars>
          <dgm:chMax val="1"/>
          <dgm:bulletEnabled/>
        </dgm:presLayoutVars>
      </dgm:prSet>
      <dgm:spPr/>
    </dgm:pt>
    <dgm:pt modelId="{D755E467-C570-9F4C-A537-F733C4D8E0BA}" type="pres">
      <dgm:prSet presAssocID="{81C2677C-B6E2-496F-8073-0740D6EDE018}" presName="descendantText" presStyleLbl="alignAccFollowNode1" presStyleIdx="1" presStyleCnt="3">
        <dgm:presLayoutVars>
          <dgm:bulletEnabled/>
        </dgm:presLayoutVars>
      </dgm:prSet>
      <dgm:spPr/>
    </dgm:pt>
    <dgm:pt modelId="{D00308CD-6D68-F643-8F82-FD57A719156A}" type="pres">
      <dgm:prSet presAssocID="{95A5D320-2655-4D1B-9C64-E4C0A134EDC3}" presName="sp" presStyleCnt="0"/>
      <dgm:spPr/>
    </dgm:pt>
    <dgm:pt modelId="{88C2B514-F0B7-4047-B965-1478A9A21C75}" type="pres">
      <dgm:prSet presAssocID="{688F348C-0409-42D2-BA55-554B23089C64}" presName="linNode" presStyleCnt="0"/>
      <dgm:spPr/>
    </dgm:pt>
    <dgm:pt modelId="{0B4700D7-1D92-354F-B3F8-7B71A073596E}" type="pres">
      <dgm:prSet presAssocID="{688F348C-0409-42D2-BA55-554B23089C64}" presName="parentText" presStyleLbl="alignNode1" presStyleIdx="2" presStyleCnt="3">
        <dgm:presLayoutVars>
          <dgm:chMax val="1"/>
          <dgm:bulletEnabled/>
        </dgm:presLayoutVars>
      </dgm:prSet>
      <dgm:spPr/>
    </dgm:pt>
    <dgm:pt modelId="{648C1CE1-6600-354A-8E29-580161E7E228}" type="pres">
      <dgm:prSet presAssocID="{688F348C-0409-42D2-BA55-554B23089C64}" presName="descendantText" presStyleLbl="alignAccFollowNode1" presStyleIdx="2" presStyleCnt="3">
        <dgm:presLayoutVars>
          <dgm:bulletEnabled/>
        </dgm:presLayoutVars>
      </dgm:prSet>
      <dgm:spPr/>
    </dgm:pt>
  </dgm:ptLst>
  <dgm:cxnLst>
    <dgm:cxn modelId="{CE0E8630-9F58-2449-B641-526E491519D0}" type="presOf" srcId="{688F348C-0409-42D2-BA55-554B23089C64}" destId="{0B4700D7-1D92-354F-B3F8-7B71A073596E}" srcOrd="0" destOrd="0" presId="urn:microsoft.com/office/officeart/2016/7/layout/VerticalSolidActionList"/>
    <dgm:cxn modelId="{D9D09F43-C902-468A-BA3A-2F50626D81CF}" srcId="{342BD194-E67A-4F68-9354-447E88BA8579}" destId="{688F348C-0409-42D2-BA55-554B23089C64}" srcOrd="2" destOrd="0" parTransId="{007BA32D-D3C6-4B9A-8B6B-B0404E271B35}" sibTransId="{AE4E48F4-95AE-4FDB-A07F-B92192274F31}"/>
    <dgm:cxn modelId="{D446C64C-E0C2-EE44-9B0A-1D52D1943A10}" type="presOf" srcId="{81C2677C-B6E2-496F-8073-0740D6EDE018}" destId="{450A825D-A73F-8345-8DF8-7CAA8D73BC0B}" srcOrd="0" destOrd="0" presId="urn:microsoft.com/office/officeart/2016/7/layout/VerticalSolidActionList"/>
    <dgm:cxn modelId="{3C693859-6F7A-4DE6-BAE8-CB73A993BFF4}" srcId="{21E5EE56-EB58-4712-9601-06444175A5BC}" destId="{62F45474-8C1F-416E-90C6-E894498F86FE}" srcOrd="0" destOrd="0" parTransId="{B3FA99EB-10AB-462B-861A-4E76D4A60042}" sibTransId="{59C6CA13-86C1-4FA2-87F8-AB5D33055D3C}"/>
    <dgm:cxn modelId="{6E8A2477-A4CF-4B3D-8CD9-CEB431E0B885}" srcId="{342BD194-E67A-4F68-9354-447E88BA8579}" destId="{81C2677C-B6E2-496F-8073-0740D6EDE018}" srcOrd="1" destOrd="0" parTransId="{4A908F5B-893F-4730-B92A-C508EDEC261C}" sibTransId="{95A5D320-2655-4D1B-9C64-E4C0A134EDC3}"/>
    <dgm:cxn modelId="{DF91FB7C-A600-4806-AC68-13A154FEBF98}" srcId="{342BD194-E67A-4F68-9354-447E88BA8579}" destId="{21E5EE56-EB58-4712-9601-06444175A5BC}" srcOrd="0" destOrd="0" parTransId="{E076F286-5D35-4FF7-B580-B9139C3F368D}" sibTransId="{7D73D4A8-DB35-4C00-93DF-8E2DDBF6BA1F}"/>
    <dgm:cxn modelId="{1E99FD88-1B1E-C642-8C8B-3FB89A9A1392}" type="presOf" srcId="{342BD194-E67A-4F68-9354-447E88BA8579}" destId="{18B36380-F91F-2746-8324-5B52911211C5}" srcOrd="0" destOrd="0" presId="urn:microsoft.com/office/officeart/2016/7/layout/VerticalSolidActionList"/>
    <dgm:cxn modelId="{C3FDCBB1-CA12-0542-8E99-6005D5F11BC6}" type="presOf" srcId="{21E5EE56-EB58-4712-9601-06444175A5BC}" destId="{7061102B-C8C0-2247-B056-3CB965B3BC9D}" srcOrd="0" destOrd="0" presId="urn:microsoft.com/office/officeart/2016/7/layout/VerticalSolidActionList"/>
    <dgm:cxn modelId="{8E7BBBB4-0CC4-9441-9966-4A4636AF1E0B}" type="presOf" srcId="{681F47F5-2031-40D1-87A0-B9BC24EA4DD4}" destId="{D755E467-C570-9F4C-A537-F733C4D8E0BA}" srcOrd="0" destOrd="0" presId="urn:microsoft.com/office/officeart/2016/7/layout/VerticalSolidActionList"/>
    <dgm:cxn modelId="{2E2FCEC7-62D5-944F-AA87-3F10A3D9D84C}" type="presOf" srcId="{62F45474-8C1F-416E-90C6-E894498F86FE}" destId="{7BAD0EFF-DDB1-2A48-8793-D5B6B25EA9ED}" srcOrd="0" destOrd="0" presId="urn:microsoft.com/office/officeart/2016/7/layout/VerticalSolidActionList"/>
    <dgm:cxn modelId="{9EFA1ED2-568D-4CA8-8BBE-4C21EB9CB33C}" srcId="{81C2677C-B6E2-496F-8073-0740D6EDE018}" destId="{681F47F5-2031-40D1-87A0-B9BC24EA4DD4}" srcOrd="0" destOrd="0" parTransId="{BB1DB1EE-81AB-4D45-A914-CD319E6F703F}" sibTransId="{01A47559-9F28-4609-B806-FC3AEE892D5D}"/>
    <dgm:cxn modelId="{661634FB-1495-4B89-ABF8-F9BF8BDEA47D}" srcId="{688F348C-0409-42D2-BA55-554B23089C64}" destId="{62C953A6-F546-4AC4-8354-AD6B79865C55}" srcOrd="0" destOrd="0" parTransId="{9C4ABBD8-050E-47EA-B189-81AE998B8BEB}" sibTransId="{935FDD2C-8632-446A-A82C-3A3EFCEC0135}"/>
    <dgm:cxn modelId="{21D24AFC-C885-F74F-8A37-E4C1909B6C35}" type="presOf" srcId="{62C953A6-F546-4AC4-8354-AD6B79865C55}" destId="{648C1CE1-6600-354A-8E29-580161E7E228}" srcOrd="0" destOrd="0" presId="urn:microsoft.com/office/officeart/2016/7/layout/VerticalSolidActionList"/>
    <dgm:cxn modelId="{E8778921-F09A-2346-B1BF-E7FC53DF648B}" type="presParOf" srcId="{18B36380-F91F-2746-8324-5B52911211C5}" destId="{6F57BA78-55BE-1940-B54E-B82DD89967EF}" srcOrd="0" destOrd="0" presId="urn:microsoft.com/office/officeart/2016/7/layout/VerticalSolidActionList"/>
    <dgm:cxn modelId="{FE105D6F-BFD5-7945-A407-110C326E8F29}" type="presParOf" srcId="{6F57BA78-55BE-1940-B54E-B82DD89967EF}" destId="{7061102B-C8C0-2247-B056-3CB965B3BC9D}" srcOrd="0" destOrd="0" presId="urn:microsoft.com/office/officeart/2016/7/layout/VerticalSolidActionList"/>
    <dgm:cxn modelId="{81B5598D-6CE9-6547-AE01-49D039AF4698}" type="presParOf" srcId="{6F57BA78-55BE-1940-B54E-B82DD89967EF}" destId="{7BAD0EFF-DDB1-2A48-8793-D5B6B25EA9ED}" srcOrd="1" destOrd="0" presId="urn:microsoft.com/office/officeart/2016/7/layout/VerticalSolidActionList"/>
    <dgm:cxn modelId="{D389871E-2C9B-0045-90D1-925564FC8131}" type="presParOf" srcId="{18B36380-F91F-2746-8324-5B52911211C5}" destId="{AA8D1319-0EFB-0E48-8F42-DB2A13AFFEA8}" srcOrd="1" destOrd="0" presId="urn:microsoft.com/office/officeart/2016/7/layout/VerticalSolidActionList"/>
    <dgm:cxn modelId="{6683AE71-E7AC-1446-90E3-C7987A62C483}" type="presParOf" srcId="{18B36380-F91F-2746-8324-5B52911211C5}" destId="{D88DB7B8-F2C5-D143-8B4A-FF959E631B48}" srcOrd="2" destOrd="0" presId="urn:microsoft.com/office/officeart/2016/7/layout/VerticalSolidActionList"/>
    <dgm:cxn modelId="{159AD1D8-6DC5-2045-81D3-2DC82C7F0BCB}" type="presParOf" srcId="{D88DB7B8-F2C5-D143-8B4A-FF959E631B48}" destId="{450A825D-A73F-8345-8DF8-7CAA8D73BC0B}" srcOrd="0" destOrd="0" presId="urn:microsoft.com/office/officeart/2016/7/layout/VerticalSolidActionList"/>
    <dgm:cxn modelId="{BBD2D78C-10D4-2B46-95E9-20D06B91D580}" type="presParOf" srcId="{D88DB7B8-F2C5-D143-8B4A-FF959E631B48}" destId="{D755E467-C570-9F4C-A537-F733C4D8E0BA}" srcOrd="1" destOrd="0" presId="urn:microsoft.com/office/officeart/2016/7/layout/VerticalSolidActionList"/>
    <dgm:cxn modelId="{6223D9E8-3467-2940-A76F-DD7179F36EEB}" type="presParOf" srcId="{18B36380-F91F-2746-8324-5B52911211C5}" destId="{D00308CD-6D68-F643-8F82-FD57A719156A}" srcOrd="3" destOrd="0" presId="urn:microsoft.com/office/officeart/2016/7/layout/VerticalSolidActionList"/>
    <dgm:cxn modelId="{5A77EE27-E282-3D4D-AFBB-9DDAA0882602}" type="presParOf" srcId="{18B36380-F91F-2746-8324-5B52911211C5}" destId="{88C2B514-F0B7-4047-B965-1478A9A21C75}" srcOrd="4" destOrd="0" presId="urn:microsoft.com/office/officeart/2016/7/layout/VerticalSolidActionList"/>
    <dgm:cxn modelId="{B4D801B0-5E21-E247-ADFA-0B017DA8859E}" type="presParOf" srcId="{88C2B514-F0B7-4047-B965-1478A9A21C75}" destId="{0B4700D7-1D92-354F-B3F8-7B71A073596E}" srcOrd="0" destOrd="0" presId="urn:microsoft.com/office/officeart/2016/7/layout/VerticalSolidActionList"/>
    <dgm:cxn modelId="{2393D1CD-D4FD-4F47-8EE1-009A049260FF}" type="presParOf" srcId="{88C2B514-F0B7-4047-B965-1478A9A21C75}" destId="{648C1CE1-6600-354A-8E29-580161E7E22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2BD194-E67A-4F68-9354-447E88BA857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21E5EE56-EB58-4712-9601-06444175A5BC}">
      <dgm:prSet custT="1"/>
      <dgm:spPr/>
      <dgm:t>
        <a:bodyPr/>
        <a:lstStyle/>
        <a:p>
          <a:r>
            <a:rPr lang="en-US" sz="2400">
              <a:latin typeface="Source Sans Pro"/>
              <a:ea typeface="Source Sans Pro"/>
            </a:rPr>
            <a:t>Select</a:t>
          </a:r>
          <a:endParaRPr lang="en-US" sz="2400"/>
        </a:p>
      </dgm:t>
    </dgm:pt>
    <dgm:pt modelId="{E076F286-5D35-4FF7-B580-B9139C3F368D}" type="parTrans" cxnId="{DF91FB7C-A600-4806-AC68-13A154FEBF98}">
      <dgm:prSet/>
      <dgm:spPr/>
      <dgm:t>
        <a:bodyPr/>
        <a:lstStyle/>
        <a:p>
          <a:endParaRPr lang="en-US"/>
        </a:p>
      </dgm:t>
    </dgm:pt>
    <dgm:pt modelId="{7D73D4A8-DB35-4C00-93DF-8E2DDBF6BA1F}" type="sibTrans" cxnId="{DF91FB7C-A600-4806-AC68-13A154FEBF98}">
      <dgm:prSet/>
      <dgm:spPr/>
      <dgm:t>
        <a:bodyPr/>
        <a:lstStyle/>
        <a:p>
          <a:endParaRPr lang="en-US"/>
        </a:p>
      </dgm:t>
    </dgm:pt>
    <dgm:pt modelId="{62F45474-8C1F-416E-90C6-E894498F86FE}">
      <dgm:prSet/>
      <dgm:spPr/>
      <dgm:t>
        <a:bodyPr/>
        <a:lstStyle/>
        <a:p>
          <a:pPr>
            <a:buFontTx/>
            <a:buNone/>
          </a:pPr>
          <a:r>
            <a:rPr lang="en-US" dirty="0">
              <a:latin typeface="Source Sans Pro"/>
              <a:ea typeface="Source Sans Pro"/>
            </a:rPr>
            <a:t>Select your information type  &amp; Accept selectors</a:t>
          </a:r>
          <a:endParaRPr lang="en-US" dirty="0"/>
        </a:p>
      </dgm:t>
    </dgm:pt>
    <dgm:pt modelId="{B3FA99EB-10AB-462B-861A-4E76D4A60042}" type="parTrans" cxnId="{3C693859-6F7A-4DE6-BAE8-CB73A993BFF4}">
      <dgm:prSet/>
      <dgm:spPr/>
      <dgm:t>
        <a:bodyPr/>
        <a:lstStyle/>
        <a:p>
          <a:endParaRPr lang="en-US"/>
        </a:p>
      </dgm:t>
    </dgm:pt>
    <dgm:pt modelId="{59C6CA13-86C1-4FA2-87F8-AB5D33055D3C}" type="sibTrans" cxnId="{3C693859-6F7A-4DE6-BAE8-CB73A993BFF4}">
      <dgm:prSet/>
      <dgm:spPr/>
      <dgm:t>
        <a:bodyPr/>
        <a:lstStyle/>
        <a:p>
          <a:endParaRPr lang="en-US"/>
        </a:p>
      </dgm:t>
    </dgm:pt>
    <dgm:pt modelId="{81C2677C-B6E2-496F-8073-0740D6EDE018}">
      <dgm:prSet custT="1"/>
      <dgm:spPr/>
      <dgm:t>
        <a:bodyPr/>
        <a:lstStyle/>
        <a:p>
          <a:r>
            <a:rPr lang="en-US" sz="2400"/>
            <a:t>Save</a:t>
          </a:r>
        </a:p>
      </dgm:t>
    </dgm:pt>
    <dgm:pt modelId="{4A908F5B-893F-4730-B92A-C508EDEC261C}" type="parTrans" cxnId="{6E8A2477-A4CF-4B3D-8CD9-CEB431E0B885}">
      <dgm:prSet/>
      <dgm:spPr/>
      <dgm:t>
        <a:bodyPr/>
        <a:lstStyle/>
        <a:p>
          <a:endParaRPr lang="en-US"/>
        </a:p>
      </dgm:t>
    </dgm:pt>
    <dgm:pt modelId="{95A5D320-2655-4D1B-9C64-E4C0A134EDC3}" type="sibTrans" cxnId="{6E8A2477-A4CF-4B3D-8CD9-CEB431E0B885}">
      <dgm:prSet/>
      <dgm:spPr/>
      <dgm:t>
        <a:bodyPr/>
        <a:lstStyle/>
        <a:p>
          <a:endParaRPr lang="en-US"/>
        </a:p>
      </dgm:t>
    </dgm:pt>
    <dgm:pt modelId="{681F47F5-2031-40D1-87A0-B9BC24EA4DD4}">
      <dgm:prSet/>
      <dgm:spPr/>
      <dgm:t>
        <a:bodyPr/>
        <a:lstStyle/>
        <a:p>
          <a:pPr>
            <a:buNone/>
          </a:pPr>
          <a:r>
            <a:rPr lang="en-US" dirty="0"/>
            <a:t>Save agent and goes to the directed URL</a:t>
          </a:r>
        </a:p>
      </dgm:t>
    </dgm:pt>
    <dgm:pt modelId="{BB1DB1EE-81AB-4D45-A914-CD319E6F703F}" type="parTrans" cxnId="{9EFA1ED2-568D-4CA8-8BBE-4C21EB9CB33C}">
      <dgm:prSet/>
      <dgm:spPr/>
      <dgm:t>
        <a:bodyPr/>
        <a:lstStyle/>
        <a:p>
          <a:endParaRPr lang="en-US"/>
        </a:p>
      </dgm:t>
    </dgm:pt>
    <dgm:pt modelId="{01A47559-9F28-4609-B806-FC3AEE892D5D}" type="sibTrans" cxnId="{9EFA1ED2-568D-4CA8-8BBE-4C21EB9CB33C}">
      <dgm:prSet/>
      <dgm:spPr/>
      <dgm:t>
        <a:bodyPr/>
        <a:lstStyle/>
        <a:p>
          <a:endParaRPr lang="en-US"/>
        </a:p>
      </dgm:t>
    </dgm:pt>
    <dgm:pt modelId="{688F348C-0409-42D2-BA55-554B23089C64}">
      <dgm:prSet custT="1"/>
      <dgm:spPr/>
      <dgm:t>
        <a:bodyPr/>
        <a:lstStyle/>
        <a:p>
          <a:r>
            <a:rPr lang="en-US" sz="2400">
              <a:latin typeface="Source Sans Pro"/>
              <a:ea typeface="Source Sans Pro"/>
            </a:rPr>
            <a:t>Download</a:t>
          </a:r>
          <a:endParaRPr lang="en-US" sz="2400"/>
        </a:p>
      </dgm:t>
    </dgm:pt>
    <dgm:pt modelId="{007BA32D-D3C6-4B9A-8B6B-B0404E271B35}" type="parTrans" cxnId="{D9D09F43-C902-468A-BA3A-2F50626D81CF}">
      <dgm:prSet/>
      <dgm:spPr/>
      <dgm:t>
        <a:bodyPr/>
        <a:lstStyle/>
        <a:p>
          <a:endParaRPr lang="en-US"/>
        </a:p>
      </dgm:t>
    </dgm:pt>
    <dgm:pt modelId="{AE4E48F4-95AE-4FDB-A07F-B92192274F31}" type="sibTrans" cxnId="{D9D09F43-C902-468A-BA3A-2F50626D81CF}">
      <dgm:prSet/>
      <dgm:spPr/>
      <dgm:t>
        <a:bodyPr/>
        <a:lstStyle/>
        <a:p>
          <a:endParaRPr lang="en-US"/>
        </a:p>
      </dgm:t>
    </dgm:pt>
    <dgm:pt modelId="{62C953A6-F546-4AC4-8354-AD6B79865C55}">
      <dgm:prSet/>
      <dgm:spPr/>
      <dgm:t>
        <a:bodyPr/>
        <a:lstStyle/>
        <a:p>
          <a:pPr>
            <a:buNone/>
          </a:pPr>
          <a:r>
            <a:rPr lang="en-US">
              <a:latin typeface="Source Sans Pro"/>
              <a:ea typeface="Source Sans Pro"/>
            </a:rPr>
            <a:t>Download the scraped information as CSV/TSV/JSON file </a:t>
          </a:r>
          <a:endParaRPr lang="en-US"/>
        </a:p>
      </dgm:t>
    </dgm:pt>
    <dgm:pt modelId="{9C4ABBD8-050E-47EA-B189-81AE998B8BEB}" type="parTrans" cxnId="{661634FB-1495-4B89-ABF8-F9BF8BDEA47D}">
      <dgm:prSet/>
      <dgm:spPr/>
      <dgm:t>
        <a:bodyPr/>
        <a:lstStyle/>
        <a:p>
          <a:endParaRPr lang="en-US"/>
        </a:p>
      </dgm:t>
    </dgm:pt>
    <dgm:pt modelId="{935FDD2C-8632-446A-A82C-3A3EFCEC0135}" type="sibTrans" cxnId="{661634FB-1495-4B89-ABF8-F9BF8BDEA47D}">
      <dgm:prSet/>
      <dgm:spPr/>
      <dgm:t>
        <a:bodyPr/>
        <a:lstStyle/>
        <a:p>
          <a:endParaRPr lang="en-US"/>
        </a:p>
      </dgm:t>
    </dgm:pt>
    <dgm:pt modelId="{634F3088-C4BF-BC49-AB93-932ACDAFBA00}" type="pres">
      <dgm:prSet presAssocID="{342BD194-E67A-4F68-9354-447E88BA8579}" presName="Name0" presStyleCnt="0">
        <dgm:presLayoutVars>
          <dgm:dir/>
          <dgm:animLvl val="lvl"/>
          <dgm:resizeHandles val="exact"/>
        </dgm:presLayoutVars>
      </dgm:prSet>
      <dgm:spPr/>
    </dgm:pt>
    <dgm:pt modelId="{CF74ECD0-4BF2-8841-9ACB-842E3475A871}" type="pres">
      <dgm:prSet presAssocID="{21E5EE56-EB58-4712-9601-06444175A5BC}" presName="linNode" presStyleCnt="0"/>
      <dgm:spPr/>
    </dgm:pt>
    <dgm:pt modelId="{B43FFE13-3A50-EF4F-882C-5621322D1960}" type="pres">
      <dgm:prSet presAssocID="{21E5EE56-EB58-4712-9601-06444175A5BC}" presName="parentText" presStyleLbl="node1" presStyleIdx="0" presStyleCnt="3">
        <dgm:presLayoutVars>
          <dgm:chMax val="1"/>
          <dgm:bulletEnabled val="1"/>
        </dgm:presLayoutVars>
      </dgm:prSet>
      <dgm:spPr/>
    </dgm:pt>
    <dgm:pt modelId="{EEB88ACB-6421-D543-B1C2-1F969B44756B}" type="pres">
      <dgm:prSet presAssocID="{21E5EE56-EB58-4712-9601-06444175A5BC}" presName="descendantText" presStyleLbl="alignAccFollowNode1" presStyleIdx="0" presStyleCnt="3">
        <dgm:presLayoutVars>
          <dgm:bulletEnabled val="1"/>
        </dgm:presLayoutVars>
      </dgm:prSet>
      <dgm:spPr/>
    </dgm:pt>
    <dgm:pt modelId="{2EEB421C-ABC4-CF42-AD52-FBC0C9600391}" type="pres">
      <dgm:prSet presAssocID="{7D73D4A8-DB35-4C00-93DF-8E2DDBF6BA1F}" presName="sp" presStyleCnt="0"/>
      <dgm:spPr/>
    </dgm:pt>
    <dgm:pt modelId="{3211044E-B7B8-344D-9EDC-6346E26621B0}" type="pres">
      <dgm:prSet presAssocID="{81C2677C-B6E2-496F-8073-0740D6EDE018}" presName="linNode" presStyleCnt="0"/>
      <dgm:spPr/>
    </dgm:pt>
    <dgm:pt modelId="{16615955-2E86-8D40-AB52-F36A327B87B0}" type="pres">
      <dgm:prSet presAssocID="{81C2677C-B6E2-496F-8073-0740D6EDE018}" presName="parentText" presStyleLbl="node1" presStyleIdx="1" presStyleCnt="3">
        <dgm:presLayoutVars>
          <dgm:chMax val="1"/>
          <dgm:bulletEnabled val="1"/>
        </dgm:presLayoutVars>
      </dgm:prSet>
      <dgm:spPr/>
    </dgm:pt>
    <dgm:pt modelId="{F114869B-6AA7-6646-ABD6-6612A6179979}" type="pres">
      <dgm:prSet presAssocID="{81C2677C-B6E2-496F-8073-0740D6EDE018}" presName="descendantText" presStyleLbl="alignAccFollowNode1" presStyleIdx="1" presStyleCnt="3">
        <dgm:presLayoutVars>
          <dgm:bulletEnabled val="1"/>
        </dgm:presLayoutVars>
      </dgm:prSet>
      <dgm:spPr/>
    </dgm:pt>
    <dgm:pt modelId="{041303BE-EF2F-BE47-82F2-82A4D1C9BC19}" type="pres">
      <dgm:prSet presAssocID="{95A5D320-2655-4D1B-9C64-E4C0A134EDC3}" presName="sp" presStyleCnt="0"/>
      <dgm:spPr/>
    </dgm:pt>
    <dgm:pt modelId="{83E0BC10-33F6-254F-9B56-E4763B41D412}" type="pres">
      <dgm:prSet presAssocID="{688F348C-0409-42D2-BA55-554B23089C64}" presName="linNode" presStyleCnt="0"/>
      <dgm:spPr/>
    </dgm:pt>
    <dgm:pt modelId="{5B153E74-B91E-3C45-B865-C7ADB72C2A18}" type="pres">
      <dgm:prSet presAssocID="{688F348C-0409-42D2-BA55-554B23089C64}" presName="parentText" presStyleLbl="node1" presStyleIdx="2" presStyleCnt="3">
        <dgm:presLayoutVars>
          <dgm:chMax val="1"/>
          <dgm:bulletEnabled val="1"/>
        </dgm:presLayoutVars>
      </dgm:prSet>
      <dgm:spPr/>
    </dgm:pt>
    <dgm:pt modelId="{C9EE6839-E369-EA46-8A8B-77537CB806D5}" type="pres">
      <dgm:prSet presAssocID="{688F348C-0409-42D2-BA55-554B23089C64}" presName="descendantText" presStyleLbl="alignAccFollowNode1" presStyleIdx="2" presStyleCnt="3">
        <dgm:presLayoutVars>
          <dgm:bulletEnabled val="1"/>
        </dgm:presLayoutVars>
      </dgm:prSet>
      <dgm:spPr/>
    </dgm:pt>
  </dgm:ptLst>
  <dgm:cxnLst>
    <dgm:cxn modelId="{D9D09F43-C902-468A-BA3A-2F50626D81CF}" srcId="{342BD194-E67A-4F68-9354-447E88BA8579}" destId="{688F348C-0409-42D2-BA55-554B23089C64}" srcOrd="2" destOrd="0" parTransId="{007BA32D-D3C6-4B9A-8B6B-B0404E271B35}" sibTransId="{AE4E48F4-95AE-4FDB-A07F-B92192274F31}"/>
    <dgm:cxn modelId="{3C693859-6F7A-4DE6-BAE8-CB73A993BFF4}" srcId="{21E5EE56-EB58-4712-9601-06444175A5BC}" destId="{62F45474-8C1F-416E-90C6-E894498F86FE}" srcOrd="0" destOrd="0" parTransId="{B3FA99EB-10AB-462B-861A-4E76D4A60042}" sibTransId="{59C6CA13-86C1-4FA2-87F8-AB5D33055D3C}"/>
    <dgm:cxn modelId="{2E68DD5E-8C3E-614E-95E9-1ADD1C2AFC1C}" type="presOf" srcId="{21E5EE56-EB58-4712-9601-06444175A5BC}" destId="{B43FFE13-3A50-EF4F-882C-5621322D1960}" srcOrd="0" destOrd="0" presId="urn:microsoft.com/office/officeart/2005/8/layout/vList5"/>
    <dgm:cxn modelId="{4E114276-8EB9-D349-85DF-3F3372217ED6}" type="presOf" srcId="{81C2677C-B6E2-496F-8073-0740D6EDE018}" destId="{16615955-2E86-8D40-AB52-F36A327B87B0}" srcOrd="0" destOrd="0" presId="urn:microsoft.com/office/officeart/2005/8/layout/vList5"/>
    <dgm:cxn modelId="{6E8A2477-A4CF-4B3D-8CD9-CEB431E0B885}" srcId="{342BD194-E67A-4F68-9354-447E88BA8579}" destId="{81C2677C-B6E2-496F-8073-0740D6EDE018}" srcOrd="1" destOrd="0" parTransId="{4A908F5B-893F-4730-B92A-C508EDEC261C}" sibTransId="{95A5D320-2655-4D1B-9C64-E4C0A134EDC3}"/>
    <dgm:cxn modelId="{DF91FB7C-A600-4806-AC68-13A154FEBF98}" srcId="{342BD194-E67A-4F68-9354-447E88BA8579}" destId="{21E5EE56-EB58-4712-9601-06444175A5BC}" srcOrd="0" destOrd="0" parTransId="{E076F286-5D35-4FF7-B580-B9139C3F368D}" sibTransId="{7D73D4A8-DB35-4C00-93DF-8E2DDBF6BA1F}"/>
    <dgm:cxn modelId="{CCBAD7B8-68B5-7745-88F3-DBA7B87019A3}" type="presOf" srcId="{681F47F5-2031-40D1-87A0-B9BC24EA4DD4}" destId="{F114869B-6AA7-6646-ABD6-6612A6179979}" srcOrd="0" destOrd="0" presId="urn:microsoft.com/office/officeart/2005/8/layout/vList5"/>
    <dgm:cxn modelId="{47B537B9-1C28-5C45-93B7-EEDBF61E1EB2}" type="presOf" srcId="{688F348C-0409-42D2-BA55-554B23089C64}" destId="{5B153E74-B91E-3C45-B865-C7ADB72C2A18}" srcOrd="0" destOrd="0" presId="urn:microsoft.com/office/officeart/2005/8/layout/vList5"/>
    <dgm:cxn modelId="{C45528C7-01A4-1D4A-9773-D1D8D0819CC8}" type="presOf" srcId="{62C953A6-F546-4AC4-8354-AD6B79865C55}" destId="{C9EE6839-E369-EA46-8A8B-77537CB806D5}" srcOrd="0" destOrd="0" presId="urn:microsoft.com/office/officeart/2005/8/layout/vList5"/>
    <dgm:cxn modelId="{9EFA1ED2-568D-4CA8-8BBE-4C21EB9CB33C}" srcId="{81C2677C-B6E2-496F-8073-0740D6EDE018}" destId="{681F47F5-2031-40D1-87A0-B9BC24EA4DD4}" srcOrd="0" destOrd="0" parTransId="{BB1DB1EE-81AB-4D45-A914-CD319E6F703F}" sibTransId="{01A47559-9F28-4609-B806-FC3AEE892D5D}"/>
    <dgm:cxn modelId="{E22190D7-EFCE-1740-9EE0-E237BF2F12EA}" type="presOf" srcId="{342BD194-E67A-4F68-9354-447E88BA8579}" destId="{634F3088-C4BF-BC49-AB93-932ACDAFBA00}" srcOrd="0" destOrd="0" presId="urn:microsoft.com/office/officeart/2005/8/layout/vList5"/>
    <dgm:cxn modelId="{0786C7F9-47E9-8F41-B095-E8E8BDABCE08}" type="presOf" srcId="{62F45474-8C1F-416E-90C6-E894498F86FE}" destId="{EEB88ACB-6421-D543-B1C2-1F969B44756B}" srcOrd="0" destOrd="0" presId="urn:microsoft.com/office/officeart/2005/8/layout/vList5"/>
    <dgm:cxn modelId="{661634FB-1495-4B89-ABF8-F9BF8BDEA47D}" srcId="{688F348C-0409-42D2-BA55-554B23089C64}" destId="{62C953A6-F546-4AC4-8354-AD6B79865C55}" srcOrd="0" destOrd="0" parTransId="{9C4ABBD8-050E-47EA-B189-81AE998B8BEB}" sibTransId="{935FDD2C-8632-446A-A82C-3A3EFCEC0135}"/>
    <dgm:cxn modelId="{04363BBE-E977-DD40-99E7-E3FB3FE0B0E4}" type="presParOf" srcId="{634F3088-C4BF-BC49-AB93-932ACDAFBA00}" destId="{CF74ECD0-4BF2-8841-9ACB-842E3475A871}" srcOrd="0" destOrd="0" presId="urn:microsoft.com/office/officeart/2005/8/layout/vList5"/>
    <dgm:cxn modelId="{E2021DBC-168C-8D47-89F5-49FA44BA33D6}" type="presParOf" srcId="{CF74ECD0-4BF2-8841-9ACB-842E3475A871}" destId="{B43FFE13-3A50-EF4F-882C-5621322D1960}" srcOrd="0" destOrd="0" presId="urn:microsoft.com/office/officeart/2005/8/layout/vList5"/>
    <dgm:cxn modelId="{E1F871A4-0D61-FE4A-BABF-E4DCF3034CF0}" type="presParOf" srcId="{CF74ECD0-4BF2-8841-9ACB-842E3475A871}" destId="{EEB88ACB-6421-D543-B1C2-1F969B44756B}" srcOrd="1" destOrd="0" presId="urn:microsoft.com/office/officeart/2005/8/layout/vList5"/>
    <dgm:cxn modelId="{A2187096-DD57-4344-976B-34C16A4E1B77}" type="presParOf" srcId="{634F3088-C4BF-BC49-AB93-932ACDAFBA00}" destId="{2EEB421C-ABC4-CF42-AD52-FBC0C9600391}" srcOrd="1" destOrd="0" presId="urn:microsoft.com/office/officeart/2005/8/layout/vList5"/>
    <dgm:cxn modelId="{6D26D027-DFA5-D743-8DE9-18FB3E0AFD31}" type="presParOf" srcId="{634F3088-C4BF-BC49-AB93-932ACDAFBA00}" destId="{3211044E-B7B8-344D-9EDC-6346E26621B0}" srcOrd="2" destOrd="0" presId="urn:microsoft.com/office/officeart/2005/8/layout/vList5"/>
    <dgm:cxn modelId="{5951B8F3-7499-454C-9225-203D6990B7E1}" type="presParOf" srcId="{3211044E-B7B8-344D-9EDC-6346E26621B0}" destId="{16615955-2E86-8D40-AB52-F36A327B87B0}" srcOrd="0" destOrd="0" presId="urn:microsoft.com/office/officeart/2005/8/layout/vList5"/>
    <dgm:cxn modelId="{D29FE79C-3E1C-CC49-83C5-2C77AE68AE93}" type="presParOf" srcId="{3211044E-B7B8-344D-9EDC-6346E26621B0}" destId="{F114869B-6AA7-6646-ABD6-6612A6179979}" srcOrd="1" destOrd="0" presId="urn:microsoft.com/office/officeart/2005/8/layout/vList5"/>
    <dgm:cxn modelId="{1EE8A48A-424E-8041-9F6B-C6FDA58A814E}" type="presParOf" srcId="{634F3088-C4BF-BC49-AB93-932ACDAFBA00}" destId="{041303BE-EF2F-BE47-82F2-82A4D1C9BC19}" srcOrd="3" destOrd="0" presId="urn:microsoft.com/office/officeart/2005/8/layout/vList5"/>
    <dgm:cxn modelId="{3504474D-4918-6C44-8FC6-0825D26594AE}" type="presParOf" srcId="{634F3088-C4BF-BC49-AB93-932ACDAFBA00}" destId="{83E0BC10-33F6-254F-9B56-E4763B41D412}" srcOrd="4" destOrd="0" presId="urn:microsoft.com/office/officeart/2005/8/layout/vList5"/>
    <dgm:cxn modelId="{771700CF-1474-D944-AE79-229C19AE8ACB}" type="presParOf" srcId="{83E0BC10-33F6-254F-9B56-E4763B41D412}" destId="{5B153E74-B91E-3C45-B865-C7ADB72C2A18}" srcOrd="0" destOrd="0" presId="urn:microsoft.com/office/officeart/2005/8/layout/vList5"/>
    <dgm:cxn modelId="{0692D971-F208-E945-A0BF-47B470B7B0DC}" type="presParOf" srcId="{83E0BC10-33F6-254F-9B56-E4763B41D412}" destId="{C9EE6839-E369-EA46-8A8B-77537CB806D5}"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D0EFF-DDB1-2A48-8793-D5B6B25EA9ED}">
      <dsp:nvSpPr>
        <dsp:cNvPr id="0" name=""/>
        <dsp:cNvSpPr/>
      </dsp:nvSpPr>
      <dsp:spPr>
        <a:xfrm>
          <a:off x="1199463" y="1321"/>
          <a:ext cx="4797855" cy="13541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92" tIns="343963" rIns="93092" bIns="343963" numCol="1" spcCol="1270" anchor="ctr" anchorCtr="0">
          <a:noAutofit/>
        </a:bodyPr>
        <a:lstStyle/>
        <a:p>
          <a:pPr marL="0" lvl="0" indent="0" algn="l" defTabSz="1066800">
            <a:lnSpc>
              <a:spcPct val="90000"/>
            </a:lnSpc>
            <a:spcBef>
              <a:spcPct val="0"/>
            </a:spcBef>
            <a:spcAft>
              <a:spcPct val="35000"/>
            </a:spcAft>
            <a:buNone/>
          </a:pPr>
          <a:r>
            <a:rPr lang="en-US" sz="2400" kern="1200"/>
            <a:t>Install extension &amp; Create account</a:t>
          </a:r>
        </a:p>
      </dsp:txBody>
      <dsp:txXfrm>
        <a:off x="1199463" y="1321"/>
        <a:ext cx="4797855" cy="1354186"/>
      </dsp:txXfrm>
    </dsp:sp>
    <dsp:sp modelId="{7061102B-C8C0-2247-B056-3CB965B3BC9D}">
      <dsp:nvSpPr>
        <dsp:cNvPr id="0" name=""/>
        <dsp:cNvSpPr/>
      </dsp:nvSpPr>
      <dsp:spPr>
        <a:xfrm>
          <a:off x="0" y="1321"/>
          <a:ext cx="1199463" cy="13541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3472" tIns="133764" rIns="63472" bIns="133764" numCol="1" spcCol="1270" anchor="ctr" anchorCtr="0">
          <a:noAutofit/>
        </a:bodyPr>
        <a:lstStyle/>
        <a:p>
          <a:pPr marL="0" lvl="0" indent="0" algn="ctr" defTabSz="1066800">
            <a:lnSpc>
              <a:spcPct val="90000"/>
            </a:lnSpc>
            <a:spcBef>
              <a:spcPct val="0"/>
            </a:spcBef>
            <a:spcAft>
              <a:spcPct val="35000"/>
            </a:spcAft>
            <a:buNone/>
          </a:pPr>
          <a:r>
            <a:rPr lang="en-US" sz="2400" kern="1200"/>
            <a:t>Install</a:t>
          </a:r>
        </a:p>
      </dsp:txBody>
      <dsp:txXfrm>
        <a:off x="0" y="1321"/>
        <a:ext cx="1199463" cy="1354186"/>
      </dsp:txXfrm>
    </dsp:sp>
    <dsp:sp modelId="{D755E467-C570-9F4C-A537-F733C4D8E0BA}">
      <dsp:nvSpPr>
        <dsp:cNvPr id="0" name=""/>
        <dsp:cNvSpPr/>
      </dsp:nvSpPr>
      <dsp:spPr>
        <a:xfrm>
          <a:off x="1199463" y="1436758"/>
          <a:ext cx="4797855" cy="135418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92" tIns="343963" rIns="93092" bIns="343963" numCol="1" spcCol="1270" anchor="ctr" anchorCtr="0">
          <a:noAutofit/>
        </a:bodyPr>
        <a:lstStyle/>
        <a:p>
          <a:pPr marL="0" lvl="0" indent="0" algn="l" defTabSz="1066800">
            <a:lnSpc>
              <a:spcPct val="90000"/>
            </a:lnSpc>
            <a:spcBef>
              <a:spcPct val="0"/>
            </a:spcBef>
            <a:spcAft>
              <a:spcPct val="35000"/>
            </a:spcAft>
            <a:buNone/>
          </a:pPr>
          <a:r>
            <a:rPr lang="en-US" sz="2400" kern="1200"/>
            <a:t>Go to the target website &amp; </a:t>
          </a:r>
        </a:p>
        <a:p>
          <a:pPr marL="0" lvl="0" indent="0" algn="l" defTabSz="1066800">
            <a:lnSpc>
              <a:spcPct val="90000"/>
            </a:lnSpc>
            <a:spcBef>
              <a:spcPct val="0"/>
            </a:spcBef>
            <a:spcAft>
              <a:spcPct val="35000"/>
            </a:spcAft>
            <a:buNone/>
          </a:pPr>
          <a:r>
            <a:rPr lang="en-US" sz="2400" kern="1200"/>
            <a:t>Create scraping agent</a:t>
          </a:r>
        </a:p>
      </dsp:txBody>
      <dsp:txXfrm>
        <a:off x="1199463" y="1436758"/>
        <a:ext cx="4797855" cy="1354186"/>
      </dsp:txXfrm>
    </dsp:sp>
    <dsp:sp modelId="{450A825D-A73F-8345-8DF8-7CAA8D73BC0B}">
      <dsp:nvSpPr>
        <dsp:cNvPr id="0" name=""/>
        <dsp:cNvSpPr/>
      </dsp:nvSpPr>
      <dsp:spPr>
        <a:xfrm>
          <a:off x="0" y="1436758"/>
          <a:ext cx="1199463" cy="135418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3472" tIns="133764" rIns="63472" bIns="133764" numCol="1" spcCol="1270" anchor="ctr" anchorCtr="0">
          <a:noAutofit/>
        </a:bodyPr>
        <a:lstStyle/>
        <a:p>
          <a:pPr marL="0" lvl="0" indent="0" algn="ctr" defTabSz="1066800">
            <a:lnSpc>
              <a:spcPct val="90000"/>
            </a:lnSpc>
            <a:spcBef>
              <a:spcPct val="0"/>
            </a:spcBef>
            <a:spcAft>
              <a:spcPct val="35000"/>
            </a:spcAft>
            <a:buNone/>
          </a:pPr>
          <a:r>
            <a:rPr lang="en-US" sz="2400" kern="1200"/>
            <a:t>Go</a:t>
          </a:r>
          <a:endParaRPr lang="en-US" sz="2800" kern="1200"/>
        </a:p>
      </dsp:txBody>
      <dsp:txXfrm>
        <a:off x="0" y="1436758"/>
        <a:ext cx="1199463" cy="1354186"/>
      </dsp:txXfrm>
    </dsp:sp>
    <dsp:sp modelId="{648C1CE1-6600-354A-8E29-580161E7E228}">
      <dsp:nvSpPr>
        <dsp:cNvPr id="0" name=""/>
        <dsp:cNvSpPr/>
      </dsp:nvSpPr>
      <dsp:spPr>
        <a:xfrm>
          <a:off x="1199463" y="2872196"/>
          <a:ext cx="4797855" cy="135418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92" tIns="343963" rIns="93092" bIns="343963" numCol="1" spcCol="1270" anchor="ctr" anchorCtr="0">
          <a:noAutofit/>
        </a:bodyPr>
        <a:lstStyle/>
        <a:p>
          <a:pPr marL="0" lvl="0" indent="0" algn="l" defTabSz="1066800">
            <a:lnSpc>
              <a:spcPct val="90000"/>
            </a:lnSpc>
            <a:spcBef>
              <a:spcPct val="0"/>
            </a:spcBef>
            <a:spcAft>
              <a:spcPct val="35000"/>
            </a:spcAft>
            <a:buNone/>
          </a:pPr>
          <a:r>
            <a:rPr lang="en-US" sz="2400" kern="1200"/>
            <a:t>Name your agent &amp; </a:t>
          </a:r>
        </a:p>
        <a:p>
          <a:pPr marL="0" lvl="0" indent="0" algn="l" defTabSz="1066800">
            <a:lnSpc>
              <a:spcPct val="90000"/>
            </a:lnSpc>
            <a:spcBef>
              <a:spcPct val="0"/>
            </a:spcBef>
            <a:spcAft>
              <a:spcPct val="35000"/>
            </a:spcAft>
            <a:buNone/>
          </a:pPr>
          <a:r>
            <a:rPr lang="en-US" sz="2400" kern="1200"/>
            <a:t>Enable selector to select the valid path for the target information</a:t>
          </a:r>
        </a:p>
      </dsp:txBody>
      <dsp:txXfrm>
        <a:off x="1199463" y="2872196"/>
        <a:ext cx="4797855" cy="1354186"/>
      </dsp:txXfrm>
    </dsp:sp>
    <dsp:sp modelId="{0B4700D7-1D92-354F-B3F8-7B71A073596E}">
      <dsp:nvSpPr>
        <dsp:cNvPr id="0" name=""/>
        <dsp:cNvSpPr/>
      </dsp:nvSpPr>
      <dsp:spPr>
        <a:xfrm>
          <a:off x="0" y="2872196"/>
          <a:ext cx="1199463" cy="135418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3472" tIns="133764" rIns="63472" bIns="133764" numCol="1" spcCol="1270" anchor="ctr" anchorCtr="0">
          <a:noAutofit/>
        </a:bodyPr>
        <a:lstStyle/>
        <a:p>
          <a:pPr marL="0" lvl="0" indent="0" algn="ctr" defTabSz="1066800">
            <a:lnSpc>
              <a:spcPct val="90000"/>
            </a:lnSpc>
            <a:spcBef>
              <a:spcPct val="0"/>
            </a:spcBef>
            <a:spcAft>
              <a:spcPct val="35000"/>
            </a:spcAft>
            <a:buNone/>
          </a:pPr>
          <a:r>
            <a:rPr lang="en-US" sz="2400" kern="1200"/>
            <a:t>Name</a:t>
          </a:r>
          <a:endParaRPr lang="en-US" sz="2800" kern="1200"/>
        </a:p>
      </dsp:txBody>
      <dsp:txXfrm>
        <a:off x="0" y="2872196"/>
        <a:ext cx="1199463" cy="1354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8ACB-6421-D543-B1C2-1F969B44756B}">
      <dsp:nvSpPr>
        <dsp:cNvPr id="0" name=""/>
        <dsp:cNvSpPr/>
      </dsp:nvSpPr>
      <dsp:spPr>
        <a:xfrm rot="5400000">
          <a:off x="3075160" y="-1020725"/>
          <a:ext cx="1088888" cy="340668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Source Sans Pro"/>
              <a:ea typeface="Source Sans Pro"/>
            </a:rPr>
            <a:t>Select your information type  &amp; Accept selectors</a:t>
          </a:r>
          <a:endParaRPr lang="en-US" sz="2000" kern="1200" dirty="0"/>
        </a:p>
      </dsp:txBody>
      <dsp:txXfrm rot="-5400000">
        <a:off x="1916261" y="191329"/>
        <a:ext cx="3353532" cy="982578"/>
      </dsp:txXfrm>
    </dsp:sp>
    <dsp:sp modelId="{B43FFE13-3A50-EF4F-882C-5621322D1960}">
      <dsp:nvSpPr>
        <dsp:cNvPr id="0" name=""/>
        <dsp:cNvSpPr/>
      </dsp:nvSpPr>
      <dsp:spPr>
        <a:xfrm>
          <a:off x="0" y="2062"/>
          <a:ext cx="1916261" cy="13611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Source Sans Pro"/>
              <a:ea typeface="Source Sans Pro"/>
            </a:rPr>
            <a:t>Select</a:t>
          </a:r>
          <a:endParaRPr lang="en-US" sz="2400" kern="1200"/>
        </a:p>
      </dsp:txBody>
      <dsp:txXfrm>
        <a:off x="66444" y="68506"/>
        <a:ext cx="1783373" cy="1228223"/>
      </dsp:txXfrm>
    </dsp:sp>
    <dsp:sp modelId="{F114869B-6AA7-6646-ABD6-6612A6179979}">
      <dsp:nvSpPr>
        <dsp:cNvPr id="0" name=""/>
        <dsp:cNvSpPr/>
      </dsp:nvSpPr>
      <dsp:spPr>
        <a:xfrm rot="5400000">
          <a:off x="3075160" y="408440"/>
          <a:ext cx="1088888" cy="3406687"/>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None/>
          </a:pPr>
          <a:r>
            <a:rPr lang="en-US" sz="2000" kern="1200" dirty="0"/>
            <a:t>Save agent and goes to the directed URL</a:t>
          </a:r>
        </a:p>
      </dsp:txBody>
      <dsp:txXfrm rot="-5400000">
        <a:off x="1916261" y="1620495"/>
        <a:ext cx="3353532" cy="982578"/>
      </dsp:txXfrm>
    </dsp:sp>
    <dsp:sp modelId="{16615955-2E86-8D40-AB52-F36A327B87B0}">
      <dsp:nvSpPr>
        <dsp:cNvPr id="0" name=""/>
        <dsp:cNvSpPr/>
      </dsp:nvSpPr>
      <dsp:spPr>
        <a:xfrm>
          <a:off x="0" y="1431228"/>
          <a:ext cx="1916261" cy="136111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Save</a:t>
          </a:r>
        </a:p>
      </dsp:txBody>
      <dsp:txXfrm>
        <a:off x="66444" y="1497672"/>
        <a:ext cx="1783373" cy="1228223"/>
      </dsp:txXfrm>
    </dsp:sp>
    <dsp:sp modelId="{C9EE6839-E369-EA46-8A8B-77537CB806D5}">
      <dsp:nvSpPr>
        <dsp:cNvPr id="0" name=""/>
        <dsp:cNvSpPr/>
      </dsp:nvSpPr>
      <dsp:spPr>
        <a:xfrm rot="5400000">
          <a:off x="3075160" y="1837607"/>
          <a:ext cx="1088888" cy="340668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None/>
          </a:pPr>
          <a:r>
            <a:rPr lang="en-US" sz="2000" kern="1200">
              <a:latin typeface="Source Sans Pro"/>
              <a:ea typeface="Source Sans Pro"/>
            </a:rPr>
            <a:t>Download the scraped information as CSV/TSV/JSON file </a:t>
          </a:r>
          <a:endParaRPr lang="en-US" sz="2000" kern="1200"/>
        </a:p>
      </dsp:txBody>
      <dsp:txXfrm rot="-5400000">
        <a:off x="1916261" y="3049662"/>
        <a:ext cx="3353532" cy="982578"/>
      </dsp:txXfrm>
    </dsp:sp>
    <dsp:sp modelId="{5B153E74-B91E-3C45-B865-C7ADB72C2A18}">
      <dsp:nvSpPr>
        <dsp:cNvPr id="0" name=""/>
        <dsp:cNvSpPr/>
      </dsp:nvSpPr>
      <dsp:spPr>
        <a:xfrm>
          <a:off x="0" y="2860395"/>
          <a:ext cx="1916261" cy="136111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Source Sans Pro"/>
              <a:ea typeface="Source Sans Pro"/>
            </a:rPr>
            <a:t>Download</a:t>
          </a:r>
          <a:endParaRPr lang="en-US" sz="2400" kern="1200"/>
        </a:p>
      </dsp:txBody>
      <dsp:txXfrm>
        <a:off x="66444" y="2926839"/>
        <a:ext cx="1783373" cy="1228223"/>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Source Sans Pro" panose="020B0503030403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Source Sans Pro" panose="020B0503030403020204" pitchFamily="34" charset="0"/>
              </a:defRPr>
            </a:lvl1pPr>
          </a:lstStyle>
          <a:p>
            <a:fld id="{9CE79ED2-3B27-4616-9E42-D7FBE4F9924B}" type="datetimeFigureOut">
              <a:rPr lang="en-US" smtClean="0"/>
              <a:pPr/>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ource Sans Pro" panose="020B0503030403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ource Sans Pro" panose="020B0503030403020204" pitchFamily="34" charset="0"/>
              </a:defRPr>
            </a:lvl1pPr>
          </a:lstStyle>
          <a:p>
            <a:fld id="{B22DA1B3-6C17-4DF7-A269-D584E9C38F8D}" type="slidenum">
              <a:rPr lang="en-US" smtClean="0"/>
              <a:pPr/>
              <a:t>‹#›</a:t>
            </a:fld>
            <a:endParaRPr lang="en-US"/>
          </a:p>
        </p:txBody>
      </p:sp>
    </p:spTree>
    <p:extLst>
      <p:ext uri="{BB962C8B-B14F-4D97-AF65-F5344CB8AC3E}">
        <p14:creationId xmlns:p14="http://schemas.microsoft.com/office/powerpoint/2010/main" val="1720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ource Sans Pro" panose="020B0503030403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Title Page</a:t>
            </a:r>
          </a:p>
        </p:txBody>
      </p:sp>
      <p:sp>
        <p:nvSpPr>
          <p:cNvPr id="4" name="Slide Number Placeholder 3"/>
          <p:cNvSpPr>
            <a:spLocks noGrp="1"/>
          </p:cNvSpPr>
          <p:nvPr>
            <p:ph type="sldNum" sz="quarter" idx="5"/>
          </p:nvPr>
        </p:nvSpPr>
        <p:spPr/>
        <p:txBody>
          <a:bodyPr/>
          <a:lstStyle/>
          <a:p>
            <a:fld id="{B22DA1B3-6C17-4DF7-A269-D584E9C38F8D}" type="slidenum">
              <a:rPr lang="en-US"/>
              <a:t>1</a:t>
            </a:fld>
            <a:endParaRPr lang="en-US"/>
          </a:p>
        </p:txBody>
      </p:sp>
    </p:spTree>
    <p:extLst>
      <p:ext uri="{BB962C8B-B14F-4D97-AF65-F5344CB8AC3E}">
        <p14:creationId xmlns:p14="http://schemas.microsoft.com/office/powerpoint/2010/main" val="26340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2DA1B3-6C17-4DF7-A269-D584E9C38F8D}" type="slidenum">
              <a:rPr lang="en-US" smtClean="0"/>
              <a:pPr/>
              <a:t>5</a:t>
            </a:fld>
            <a:endParaRPr lang="en-US"/>
          </a:p>
        </p:txBody>
      </p:sp>
    </p:spTree>
    <p:extLst>
      <p:ext uri="{BB962C8B-B14F-4D97-AF65-F5344CB8AC3E}">
        <p14:creationId xmlns:p14="http://schemas.microsoft.com/office/powerpoint/2010/main" val="218073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2DA1B3-6C17-4DF7-A269-D584E9C38F8D}" type="slidenum">
              <a:rPr lang="en-US" smtClean="0"/>
              <a:pPr/>
              <a:t>6</a:t>
            </a:fld>
            <a:endParaRPr lang="en-US"/>
          </a:p>
        </p:txBody>
      </p:sp>
    </p:spTree>
    <p:extLst>
      <p:ext uri="{BB962C8B-B14F-4D97-AF65-F5344CB8AC3E}">
        <p14:creationId xmlns:p14="http://schemas.microsoft.com/office/powerpoint/2010/main" val="1131755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2DA1B3-6C17-4DF7-A269-D584E9C38F8D}" type="slidenum">
              <a:rPr lang="en-US" smtClean="0"/>
              <a:pPr/>
              <a:t>10</a:t>
            </a:fld>
            <a:endParaRPr lang="en-US"/>
          </a:p>
        </p:txBody>
      </p:sp>
    </p:spTree>
    <p:extLst>
      <p:ext uri="{BB962C8B-B14F-4D97-AF65-F5344CB8AC3E}">
        <p14:creationId xmlns:p14="http://schemas.microsoft.com/office/powerpoint/2010/main" val="1726375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Conclusion</a:t>
            </a:r>
          </a:p>
          <a:p>
            <a:endParaRPr lang="en-US">
              <a:cs typeface="Calibri"/>
            </a:endParaRPr>
          </a:p>
        </p:txBody>
      </p:sp>
      <p:sp>
        <p:nvSpPr>
          <p:cNvPr id="4" name="Slide Number Placeholder 3"/>
          <p:cNvSpPr>
            <a:spLocks noGrp="1"/>
          </p:cNvSpPr>
          <p:nvPr>
            <p:ph type="sldNum" sz="quarter" idx="5"/>
          </p:nvPr>
        </p:nvSpPr>
        <p:spPr/>
        <p:txBody>
          <a:bodyPr/>
          <a:lstStyle/>
          <a:p>
            <a:fld id="{B22DA1B3-6C17-4DF7-A269-D584E9C38F8D}" type="slidenum">
              <a:rPr lang="en-US"/>
              <a:t>14</a:t>
            </a:fld>
            <a:endParaRPr lang="en-US"/>
          </a:p>
        </p:txBody>
      </p:sp>
    </p:spTree>
    <p:extLst>
      <p:ext uri="{BB962C8B-B14F-4D97-AF65-F5344CB8AC3E}">
        <p14:creationId xmlns:p14="http://schemas.microsoft.com/office/powerpoint/2010/main" val="1445812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5" name="Footer Placeholder 4"/>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5" name="Footer Placeholder 4"/>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5" name="Footer Placeholder 4"/>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5" name="Footer Placeholder 4"/>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5" name="Footer Placeholder 4"/>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6" name="Footer Placeholder 5"/>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0" i="0">
                <a:latin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0" i="0">
                <a:latin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b="0" i="0">
                <a:latin typeface="Source Sans Pro" panose="020B0503030403020204" pitchFamily="34" charset="0"/>
              </a:defRPr>
            </a:lvl1pPr>
            <a:lvl2pPr>
              <a:defRPr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8" name="Footer Placeholder 7"/>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9" name="Slide Number Placeholder 8"/>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4" name="Footer Placeholder 3"/>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3" name="Footer Placeholder 2"/>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4" name="Slide Number Placeholder 3"/>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b="0" i="0">
                <a:latin typeface="Source Sans Pro" panose="020B0503030403020204" pitchFamily="34" charset="0"/>
              </a:defRPr>
            </a:lvl1pPr>
            <a:lvl2pPr>
              <a:defRPr sz="2800" b="0" i="0">
                <a:latin typeface="Source Sans Pro" panose="020B0503030403020204" pitchFamily="34" charset="0"/>
              </a:defRPr>
            </a:lvl2pPr>
            <a:lvl3pPr>
              <a:defRPr sz="2400" b="0" i="0">
                <a:latin typeface="Source Sans Pro" panose="020B0503030403020204" pitchFamily="34" charset="0"/>
              </a:defRPr>
            </a:lvl3pPr>
            <a:lvl4pPr>
              <a:defRPr sz="2000" b="0" i="0">
                <a:latin typeface="Source Sans Pro" panose="020B0503030403020204" pitchFamily="34" charset="0"/>
              </a:defRPr>
            </a:lvl4pPr>
            <a:lvl5pPr>
              <a:defRPr sz="2000" b="0" i="0">
                <a:latin typeface="Source Sans Pro" panose="020B0503030403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latin typeface="Source Sans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6" name="Footer Placeholder 5"/>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b="0" i="0">
                <a:latin typeface="Source Sans Pro" panose="020B05030304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latin typeface="Source Sans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0" i="0">
                <a:latin typeface="Source Sans Pro" panose="020B0503030403020204" pitchFamily="34" charset="0"/>
              </a:defRPr>
            </a:lvl1pPr>
          </a:lstStyle>
          <a:p>
            <a:fld id="{846CE7D5-CF57-46EF-B807-FDD0502418D4}" type="datetimeFigureOut">
              <a:rPr lang="en-US" smtClean="0"/>
              <a:pPr/>
              <a:t>12/9/20</a:t>
            </a:fld>
            <a:endParaRPr lang="en-US"/>
          </a:p>
        </p:txBody>
      </p:sp>
      <p:sp>
        <p:nvSpPr>
          <p:cNvPr id="6" name="Footer Placeholder 5"/>
          <p:cNvSpPr>
            <a:spLocks noGrp="1"/>
          </p:cNvSpPr>
          <p:nvPr>
            <p:ph type="ftr" sz="quarter" idx="11"/>
          </p:nvPr>
        </p:nvSpPr>
        <p:spPr/>
        <p:txBody>
          <a:bodyPr/>
          <a:lstStyle>
            <a:lvl1pPr>
              <a:defRPr b="0" i="0">
                <a:latin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b="0" i="0">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defRPr>
            </a:lvl1pPr>
          </a:lstStyle>
          <a:p>
            <a:fld id="{846CE7D5-CF57-46EF-B807-FDD0502418D4}" type="datetimeFigureOut">
              <a:rPr lang="en-US" smtClean="0"/>
              <a:pPr/>
              <a:t>12/9/20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panose="020B0503030403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i="0" kern="1200">
          <a:solidFill>
            <a:schemeClr val="tx1"/>
          </a:solidFill>
          <a:latin typeface="Source Sans Pro Light" panose="020B04030304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Sans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Sans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data36.com/scraping-multiple-web-pages-urls-with-for-loop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dog, person, outdoor, white&#10;&#10;Description automatically generated">
            <a:extLst>
              <a:ext uri="{FF2B5EF4-FFF2-40B4-BE49-F238E27FC236}">
                <a16:creationId xmlns:a16="http://schemas.microsoft.com/office/drawing/2014/main" id="{92696A31-7061-8B4A-BAFE-40C2E584B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0" y="508000"/>
            <a:ext cx="6553200" cy="4343400"/>
          </a:xfrm>
          <a:prstGeom prst="rect">
            <a:avLst/>
          </a:prstGeom>
        </p:spPr>
      </p:pic>
      <p:pic>
        <p:nvPicPr>
          <p:cNvPr id="7" name="Picture 6" descr="A close up of a sign&#10;&#10;Description automatically generated">
            <a:extLst>
              <a:ext uri="{FF2B5EF4-FFF2-40B4-BE49-F238E27FC236}">
                <a16:creationId xmlns:a16="http://schemas.microsoft.com/office/drawing/2014/main" id="{61A366DC-D2C0-4CF2-A2D0-42B35D6C9DF0}"/>
              </a:ext>
            </a:extLst>
          </p:cNvPr>
          <p:cNvPicPr>
            <a:picLocks noChangeAspect="1"/>
          </p:cNvPicPr>
          <p:nvPr/>
        </p:nvPicPr>
        <p:blipFill>
          <a:blip r:embed="rId4"/>
          <a:stretch>
            <a:fillRect/>
          </a:stretch>
        </p:blipFill>
        <p:spPr>
          <a:xfrm>
            <a:off x="5143499" y="5028360"/>
            <a:ext cx="6193738" cy="1334235"/>
          </a:xfrm>
          <a:prstGeom prst="rect">
            <a:avLst/>
          </a:prstGeom>
        </p:spPr>
      </p:pic>
      <p:sp>
        <p:nvSpPr>
          <p:cNvPr id="2" name="Title 1"/>
          <p:cNvSpPr>
            <a:spLocks noGrp="1"/>
          </p:cNvSpPr>
          <p:nvPr>
            <p:ph type="ctrTitle"/>
          </p:nvPr>
        </p:nvSpPr>
        <p:spPr>
          <a:xfrm>
            <a:off x="373347" y="693738"/>
            <a:ext cx="4202248" cy="3402267"/>
          </a:xfrm>
        </p:spPr>
        <p:txBody>
          <a:bodyPr>
            <a:noAutofit/>
          </a:bodyPr>
          <a:lstStyle/>
          <a:p>
            <a:r>
              <a:rPr lang="en-US" sz="4400" b="1" dirty="0">
                <a:solidFill>
                  <a:srgbClr val="FFFFFF"/>
                </a:solidFill>
                <a:latin typeface="Source Sans Pro"/>
                <a:ea typeface="Source Sans Pro"/>
                <a:cs typeface="+mj-lt"/>
              </a:rPr>
              <a:t>XN Project</a:t>
            </a:r>
            <a:br>
              <a:rPr lang="en-US" sz="4400" b="1" dirty="0">
                <a:solidFill>
                  <a:srgbClr val="FFFFFF"/>
                </a:solidFill>
                <a:latin typeface="Source Sans Pro"/>
                <a:ea typeface="Source Sans Pro"/>
                <a:cs typeface="+mj-lt"/>
              </a:rPr>
            </a:br>
            <a:br>
              <a:rPr lang="en-US" sz="4400" b="1" dirty="0">
                <a:solidFill>
                  <a:srgbClr val="FFFFFF"/>
                </a:solidFill>
                <a:latin typeface="Source Sans Pro"/>
                <a:ea typeface="Source Sans Pro"/>
                <a:cs typeface="+mj-lt"/>
              </a:rPr>
            </a:br>
            <a:r>
              <a:rPr lang="en-US" sz="2400" dirty="0">
                <a:solidFill>
                  <a:srgbClr val="FFFFFF"/>
                </a:solidFill>
                <a:latin typeface="Source Sans Pro"/>
                <a:ea typeface="Source Sans Pro"/>
                <a:cs typeface="+mn-lt"/>
              </a:rPr>
              <a:t>ALY6080 INTEGRATED EXPERIENTIAL LEARNING</a:t>
            </a:r>
            <a:br>
              <a:rPr lang="en-US" sz="2400" dirty="0">
                <a:solidFill>
                  <a:srgbClr val="FFFFFF"/>
                </a:solidFill>
                <a:latin typeface="Source Sans Pro"/>
                <a:ea typeface="Source Sans Pro"/>
                <a:cs typeface="+mn-lt"/>
              </a:rPr>
            </a:br>
            <a:r>
              <a:rPr lang="en-US" sz="2400" dirty="0">
                <a:solidFill>
                  <a:srgbClr val="FFFFFF"/>
                </a:solidFill>
                <a:latin typeface="Source Sans Pro"/>
                <a:ea typeface="Source Sans Pro"/>
                <a:cs typeface="Calibri"/>
              </a:rPr>
              <a:t>Professor: Kristen </a:t>
            </a:r>
            <a:r>
              <a:rPr lang="en-US" sz="2400" dirty="0" err="1">
                <a:solidFill>
                  <a:srgbClr val="FFFFFF"/>
                </a:solidFill>
                <a:latin typeface="Source Sans Pro"/>
                <a:ea typeface="Source Sans Pro"/>
                <a:cs typeface="Calibri"/>
              </a:rPr>
              <a:t>Drobnis</a:t>
            </a:r>
            <a:br>
              <a:rPr lang="en-US" sz="2800" dirty="0">
                <a:solidFill>
                  <a:srgbClr val="FFFFFF"/>
                </a:solidFill>
                <a:latin typeface="Source Sans Pro"/>
                <a:ea typeface="Source Sans Pro"/>
                <a:cs typeface="+mn-lt"/>
              </a:rPr>
            </a:br>
            <a:endParaRPr lang="en-US" sz="3000" b="1" dirty="0">
              <a:solidFill>
                <a:srgbClr val="FFFFFF"/>
              </a:solidFill>
              <a:latin typeface="Source Sans Pro"/>
              <a:ea typeface="Source Sans Pro"/>
            </a:endParaRPr>
          </a:p>
        </p:txBody>
      </p:sp>
      <p:sp>
        <p:nvSpPr>
          <p:cNvPr id="3" name="Subtitle 2"/>
          <p:cNvSpPr>
            <a:spLocks noGrp="1"/>
          </p:cNvSpPr>
          <p:nvPr>
            <p:ph type="subTitle" idx="1"/>
          </p:nvPr>
        </p:nvSpPr>
        <p:spPr>
          <a:xfrm>
            <a:off x="373347" y="3989090"/>
            <a:ext cx="4145114" cy="2384977"/>
          </a:xfrm>
        </p:spPr>
        <p:txBody>
          <a:bodyPr vert="horz" lIns="91440" tIns="45720" rIns="91440" bIns="45720" rtlCol="0">
            <a:noAutofit/>
          </a:bodyPr>
          <a:lstStyle/>
          <a:p>
            <a:pPr algn="l">
              <a:lnSpc>
                <a:spcPct val="100000"/>
              </a:lnSpc>
            </a:pPr>
            <a:r>
              <a:rPr lang="en-US" sz="2000">
                <a:solidFill>
                  <a:srgbClr val="FFFFFF"/>
                </a:solidFill>
                <a:latin typeface="Source Sans Pro"/>
                <a:ea typeface="Source Sans Pro"/>
                <a:cs typeface="Calibri"/>
              </a:rPr>
              <a:t>           Team 2: </a:t>
            </a:r>
            <a:r>
              <a:rPr lang="en-US" sz="2000" err="1">
                <a:solidFill>
                  <a:srgbClr val="FFFFFF"/>
                </a:solidFill>
                <a:latin typeface="Source Sans Pro"/>
                <a:ea typeface="Source Sans Pro"/>
                <a:cs typeface="Calibri"/>
              </a:rPr>
              <a:t>Anar</a:t>
            </a:r>
            <a:r>
              <a:rPr lang="en-US" sz="2000">
                <a:solidFill>
                  <a:srgbClr val="FFFFFF"/>
                </a:solidFill>
                <a:latin typeface="Source Sans Pro"/>
                <a:ea typeface="Source Sans Pro"/>
                <a:cs typeface="Calibri"/>
              </a:rPr>
              <a:t> </a:t>
            </a:r>
            <a:r>
              <a:rPr lang="en-US" sz="2000" err="1">
                <a:solidFill>
                  <a:srgbClr val="FFFFFF"/>
                </a:solidFill>
                <a:latin typeface="Source Sans Pro"/>
                <a:ea typeface="Source Sans Pro"/>
                <a:cs typeface="Calibri"/>
              </a:rPr>
              <a:t>Gochiyev</a:t>
            </a:r>
            <a:r>
              <a:rPr lang="en-US" sz="2000">
                <a:solidFill>
                  <a:srgbClr val="FFFFFF"/>
                </a:solidFill>
                <a:latin typeface="Source Sans Pro"/>
                <a:ea typeface="Source Sans Pro"/>
                <a:cs typeface="Calibri"/>
              </a:rPr>
              <a:t>, </a:t>
            </a:r>
          </a:p>
          <a:p>
            <a:pPr algn="l">
              <a:lnSpc>
                <a:spcPct val="100000"/>
              </a:lnSpc>
            </a:pPr>
            <a:r>
              <a:rPr lang="en-US" sz="2000">
                <a:solidFill>
                  <a:srgbClr val="FFFFFF"/>
                </a:solidFill>
                <a:latin typeface="Source Sans Pro"/>
                <a:ea typeface="Source Sans Pro"/>
                <a:cs typeface="Calibri"/>
              </a:rPr>
              <a:t>	Anil Singh Chouhan,</a:t>
            </a:r>
            <a:endParaRPr lang="en-US" sz="2000">
              <a:solidFill>
                <a:srgbClr val="FFFFFF"/>
              </a:solidFill>
              <a:ea typeface="Source Sans Pro"/>
              <a:cs typeface="Calibri"/>
            </a:endParaRPr>
          </a:p>
          <a:p>
            <a:pPr>
              <a:lnSpc>
                <a:spcPct val="100000"/>
              </a:lnSpc>
            </a:pPr>
            <a:r>
              <a:rPr lang="en-US" sz="2000">
                <a:solidFill>
                  <a:srgbClr val="FFFFFF"/>
                </a:solidFill>
                <a:latin typeface="Source Sans Pro"/>
                <a:ea typeface="Source Sans Pro"/>
                <a:cs typeface="Calibri"/>
              </a:rPr>
              <a:t>Ashish Kumar, </a:t>
            </a:r>
          </a:p>
          <a:p>
            <a:pPr>
              <a:lnSpc>
                <a:spcPct val="100000"/>
              </a:lnSpc>
            </a:pPr>
            <a:r>
              <a:rPr lang="en-US" sz="2000">
                <a:solidFill>
                  <a:srgbClr val="FFFFFF"/>
                </a:solidFill>
                <a:latin typeface="Source Sans Pro"/>
                <a:ea typeface="Source Sans Pro"/>
                <a:cs typeface="Calibri"/>
              </a:rPr>
              <a:t>Catherine Richard, </a:t>
            </a:r>
            <a:endParaRPr lang="en-US" sz="2000">
              <a:solidFill>
                <a:srgbClr val="FFFFFF"/>
              </a:solidFill>
              <a:ea typeface="Source Sans Pro"/>
              <a:cs typeface="Calibri"/>
            </a:endParaRPr>
          </a:p>
          <a:p>
            <a:pPr>
              <a:lnSpc>
                <a:spcPct val="100000"/>
              </a:lnSpc>
            </a:pPr>
            <a:r>
              <a:rPr lang="en-US" sz="2000">
                <a:solidFill>
                  <a:srgbClr val="FFFFFF"/>
                </a:solidFill>
                <a:latin typeface="Source Sans Pro"/>
                <a:ea typeface="Source Sans Pro"/>
                <a:cs typeface="Calibri"/>
              </a:rPr>
              <a:t>Pranay </a:t>
            </a:r>
            <a:r>
              <a:rPr lang="en-US" sz="2000" err="1">
                <a:solidFill>
                  <a:srgbClr val="FFFFFF"/>
                </a:solidFill>
                <a:latin typeface="Source Sans Pro"/>
                <a:ea typeface="Source Sans Pro"/>
                <a:cs typeface="Calibri"/>
              </a:rPr>
              <a:t>Chidura</a:t>
            </a:r>
            <a:r>
              <a:rPr lang="en-US" sz="2000">
                <a:solidFill>
                  <a:srgbClr val="FFFFFF"/>
                </a:solidFill>
                <a:latin typeface="Source Sans Pro"/>
                <a:ea typeface="Source Sans Pro"/>
                <a:cs typeface="Calibri"/>
              </a:rPr>
              <a:t>, </a:t>
            </a:r>
            <a:r>
              <a:rPr lang="en-US" sz="2000" err="1">
                <a:solidFill>
                  <a:srgbClr val="FFFFFF"/>
                </a:solidFill>
                <a:latin typeface="Source Sans Pro"/>
                <a:ea typeface="Source Sans Pro"/>
                <a:cs typeface="Calibri"/>
              </a:rPr>
              <a:t>Wanlu</a:t>
            </a:r>
            <a:r>
              <a:rPr lang="en-US" sz="2000">
                <a:solidFill>
                  <a:srgbClr val="FFFFFF"/>
                </a:solidFill>
                <a:latin typeface="Source Sans Pro"/>
                <a:ea typeface="Source Sans Pro"/>
                <a:cs typeface="Calibri"/>
              </a:rPr>
              <a:t> Yao</a:t>
            </a:r>
            <a:endParaRPr lang="en-US" sz="2000">
              <a:solidFill>
                <a:srgbClr val="FFFFFF"/>
              </a:solidFill>
              <a:ea typeface="Source Sans Pro"/>
            </a:endParaRPr>
          </a:p>
          <a:p>
            <a:endParaRPr lang="en-US" sz="1800">
              <a:solidFill>
                <a:srgbClr val="FFFFFF"/>
              </a:solidFill>
              <a:ea typeface="Source Sans Pro" panose="020B0503030403020204" pitchFamily="34" charset="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2AC05-504D-8042-9A78-3DC85D221F31}"/>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Exploratory Data Analysis </a:t>
            </a:r>
          </a:p>
        </p:txBody>
      </p:sp>
      <p:sp>
        <p:nvSpPr>
          <p:cNvPr id="28"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7CE0A9E-2C97-8341-AD6B-B15917EEC17D}"/>
              </a:ext>
            </a:extLst>
          </p:cNvPr>
          <p:cNvSpPr txBox="1"/>
          <p:nvPr/>
        </p:nvSpPr>
        <p:spPr>
          <a:xfrm>
            <a:off x="5157714" y="495382"/>
            <a:ext cx="6737657" cy="1645920"/>
          </a:xfrm>
          <a:prstGeom prst="rect">
            <a:avLst/>
          </a:prstGeom>
        </p:spPr>
        <p:txBody>
          <a:bodyPr vert="horz" lIns="91440" tIns="45720" rIns="91440" bIns="45720" rtlCol="0" anchor="ctr">
            <a:normAutofit/>
          </a:bodyPr>
          <a:lstStyle/>
          <a:p>
            <a:r>
              <a:rPr lang="en-US" sz="2000" dirty="0"/>
              <a:t>In comparison of the two maps, we can see that our collected contact information have covered  almost every state among the United States, including the states that Next Pet are targeting.</a:t>
            </a:r>
          </a:p>
        </p:txBody>
      </p:sp>
      <p:pic>
        <p:nvPicPr>
          <p:cNvPr id="15" name="Content Placeholder 14" descr="Diagram&#10;&#10;Description automatically generated">
            <a:extLst>
              <a:ext uri="{FF2B5EF4-FFF2-40B4-BE49-F238E27FC236}">
                <a16:creationId xmlns:a16="http://schemas.microsoft.com/office/drawing/2014/main" id="{418F4813-8ED9-7244-8CFD-1A89A68F84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005" y="2545879"/>
            <a:ext cx="4554709" cy="4110625"/>
          </a:xfrm>
          <a:prstGeom prst="rect">
            <a:avLst/>
          </a:prstGeom>
        </p:spPr>
      </p:pic>
      <p:pic>
        <p:nvPicPr>
          <p:cNvPr id="17" name="Picture 16" descr="Map&#10;&#10;Description automatically generated">
            <a:extLst>
              <a:ext uri="{FF2B5EF4-FFF2-40B4-BE49-F238E27FC236}">
                <a16:creationId xmlns:a16="http://schemas.microsoft.com/office/drawing/2014/main" id="{D747A4A1-DD61-B84E-AED5-BA9BE8138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719" y="2545878"/>
            <a:ext cx="4554709" cy="4110625"/>
          </a:xfrm>
          <a:prstGeom prst="rect">
            <a:avLst/>
          </a:prstGeom>
        </p:spPr>
      </p:pic>
    </p:spTree>
    <p:extLst>
      <p:ext uri="{BB962C8B-B14F-4D97-AF65-F5344CB8AC3E}">
        <p14:creationId xmlns:p14="http://schemas.microsoft.com/office/powerpoint/2010/main" val="397210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4">
            <a:extLst>
              <a:ext uri="{FF2B5EF4-FFF2-40B4-BE49-F238E27FC236}">
                <a16:creationId xmlns:a16="http://schemas.microsoft.com/office/drawing/2014/main" id="{AA3EDD8B-F104-4A55-99F5-E4331DC45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76">
            <a:extLst>
              <a:ext uri="{FF2B5EF4-FFF2-40B4-BE49-F238E27FC236}">
                <a16:creationId xmlns:a16="http://schemas.microsoft.com/office/drawing/2014/main" id="{4AB268CE-4919-4272-9519-2BF1C993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85" name="Graphic 78">
            <a:extLst>
              <a:ext uri="{FF2B5EF4-FFF2-40B4-BE49-F238E27FC236}">
                <a16:creationId xmlns:a16="http://schemas.microsoft.com/office/drawing/2014/main" id="{68058C27-89F7-4E4D-9216-DE9D206C38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54324" y="-2665475"/>
            <a:ext cx="5486400" cy="12188952"/>
          </a:xfrm>
          <a:prstGeom prst="rect">
            <a:avLst/>
          </a:prstGeom>
        </p:spPr>
      </p:pic>
      <p:sp>
        <p:nvSpPr>
          <p:cNvPr id="2" name="Title 1">
            <a:extLst>
              <a:ext uri="{FF2B5EF4-FFF2-40B4-BE49-F238E27FC236}">
                <a16:creationId xmlns:a16="http://schemas.microsoft.com/office/drawing/2014/main" id="{22BAAEFC-7C64-9845-8D79-908A0089F1E1}"/>
              </a:ext>
            </a:extLst>
          </p:cNvPr>
          <p:cNvSpPr>
            <a:spLocks noGrp="1"/>
          </p:cNvSpPr>
          <p:nvPr>
            <p:ph type="title"/>
          </p:nvPr>
        </p:nvSpPr>
        <p:spPr>
          <a:xfrm>
            <a:off x="1463040" y="685797"/>
            <a:ext cx="5029200" cy="2263779"/>
          </a:xfrm>
        </p:spPr>
        <p:txBody>
          <a:bodyPr vert="horz" lIns="91440" tIns="45720" rIns="91440" bIns="45720" rtlCol="0" anchor="t">
            <a:normAutofit/>
          </a:bodyPr>
          <a:lstStyle/>
          <a:p>
            <a:r>
              <a:rPr lang="en-US" sz="5000" kern="1200">
                <a:solidFill>
                  <a:schemeClr val="tx1"/>
                </a:solidFill>
                <a:latin typeface="+mj-lt"/>
                <a:ea typeface="+mj-ea"/>
                <a:cs typeface="+mj-cs"/>
              </a:rPr>
              <a:t>Exploratory Data Analysis </a:t>
            </a:r>
          </a:p>
        </p:txBody>
      </p:sp>
      <p:sp>
        <p:nvSpPr>
          <p:cNvPr id="81" name="Rectangle 80">
            <a:extLst>
              <a:ext uri="{FF2B5EF4-FFF2-40B4-BE49-F238E27FC236}">
                <a16:creationId xmlns:a16="http://schemas.microsoft.com/office/drawing/2014/main" id="{CD3460B9-1ECC-431D-917D-DF335964E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F64333E-4FA5-4249-AB7C-25E90C1559CC}"/>
              </a:ext>
            </a:extLst>
          </p:cNvPr>
          <p:cNvSpPr txBox="1"/>
          <p:nvPr/>
        </p:nvSpPr>
        <p:spPr>
          <a:xfrm>
            <a:off x="1065275" y="2738069"/>
            <a:ext cx="5029200" cy="2746621"/>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t>We also created visuals to show the number </a:t>
            </a:r>
          </a:p>
          <a:p>
            <a:pPr>
              <a:lnSpc>
                <a:spcPct val="90000"/>
              </a:lnSpc>
              <a:spcAft>
                <a:spcPts val="600"/>
              </a:spcAft>
            </a:pPr>
            <a:r>
              <a:rPr lang="en-US" sz="2000" dirty="0"/>
              <a:t>of  changes between emails and  phones.</a:t>
            </a:r>
          </a:p>
          <a:p>
            <a:pPr>
              <a:lnSpc>
                <a:spcPct val="90000"/>
              </a:lnSpc>
              <a:spcAft>
                <a:spcPts val="600"/>
              </a:spcAft>
            </a:pPr>
            <a:r>
              <a:rPr lang="en-US" sz="2000" dirty="0"/>
              <a:t>For emails:</a:t>
            </a:r>
          </a:p>
          <a:p>
            <a:pPr indent="-228600">
              <a:lnSpc>
                <a:spcPct val="90000"/>
              </a:lnSpc>
              <a:spcAft>
                <a:spcPts val="600"/>
              </a:spcAft>
              <a:buFont typeface="Arial" panose="020B0604020202020204" pitchFamily="34" charset="0"/>
              <a:buChar char="•"/>
            </a:pPr>
            <a:r>
              <a:rPr lang="en-US" sz="2000" dirty="0"/>
              <a:t>Increases by 11%, with 969 points added</a:t>
            </a:r>
          </a:p>
          <a:p>
            <a:pPr>
              <a:lnSpc>
                <a:spcPct val="90000"/>
              </a:lnSpc>
              <a:spcAft>
                <a:spcPts val="600"/>
              </a:spcAft>
            </a:pPr>
            <a:r>
              <a:rPr lang="en-US" sz="2000" dirty="0"/>
              <a:t>For phone numbers:</a:t>
            </a:r>
          </a:p>
          <a:p>
            <a:pPr indent="-228600">
              <a:lnSpc>
                <a:spcPct val="90000"/>
              </a:lnSpc>
              <a:spcAft>
                <a:spcPts val="600"/>
              </a:spcAft>
              <a:buFont typeface="Arial" panose="020B0604020202020204" pitchFamily="34" charset="0"/>
              <a:buChar char="•"/>
            </a:pPr>
            <a:r>
              <a:rPr lang="en-US" sz="2000" dirty="0"/>
              <a:t>Increase by 37.6%, with 2433 points added</a:t>
            </a:r>
          </a:p>
        </p:txBody>
      </p:sp>
      <p:sp>
        <p:nvSpPr>
          <p:cNvPr id="83" name="Rectangle 82">
            <a:extLst>
              <a:ext uri="{FF2B5EF4-FFF2-40B4-BE49-F238E27FC236}">
                <a16:creationId xmlns:a16="http://schemas.microsoft.com/office/drawing/2014/main" id="{49119D18-CE20-4772-B1BA-33A0B5F99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Chart, bar chart&#10;&#10;Description automatically generated">
            <a:extLst>
              <a:ext uri="{FF2B5EF4-FFF2-40B4-BE49-F238E27FC236}">
                <a16:creationId xmlns:a16="http://schemas.microsoft.com/office/drawing/2014/main" id="{15E0B6B4-7635-6B4D-94EC-123D2E82C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120" y="685796"/>
            <a:ext cx="2446165" cy="5440757"/>
          </a:xfrm>
          <a:prstGeom prst="rect">
            <a:avLst/>
          </a:prstGeom>
        </p:spPr>
      </p:pic>
      <p:pic>
        <p:nvPicPr>
          <p:cNvPr id="23" name="Picture 22" descr="Chart, bar chart&#10;&#10;Description automatically generated">
            <a:extLst>
              <a:ext uri="{FF2B5EF4-FFF2-40B4-BE49-F238E27FC236}">
                <a16:creationId xmlns:a16="http://schemas.microsoft.com/office/drawing/2014/main" id="{9791B4BF-C576-DF41-963E-D8DF527DC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1350" y="685795"/>
            <a:ext cx="2297670" cy="5440757"/>
          </a:xfrm>
          <a:prstGeom prst="rect">
            <a:avLst/>
          </a:prstGeom>
        </p:spPr>
      </p:pic>
    </p:spTree>
    <p:extLst>
      <p:ext uri="{BB962C8B-B14F-4D97-AF65-F5344CB8AC3E}">
        <p14:creationId xmlns:p14="http://schemas.microsoft.com/office/powerpoint/2010/main" val="369787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CC3E9-2F40-1F4B-9615-AA1E5841710D}"/>
              </a:ext>
            </a:extLst>
          </p:cNvPr>
          <p:cNvSpPr>
            <a:spLocks noGrp="1"/>
          </p:cNvSpPr>
          <p:nvPr>
            <p:ph type="title"/>
          </p:nvPr>
        </p:nvSpPr>
        <p:spPr>
          <a:xfrm>
            <a:off x="429768" y="411480"/>
            <a:ext cx="11131298" cy="1106424"/>
          </a:xfrm>
        </p:spPr>
        <p:txBody>
          <a:bodyPr>
            <a:normAutofit/>
          </a:bodyPr>
          <a:lstStyle/>
          <a:p>
            <a:r>
              <a:rPr lang="en-US" sz="3600"/>
              <a:t>Exploratory Data Analysis </a:t>
            </a:r>
          </a:p>
        </p:txBody>
      </p:sp>
      <p:sp>
        <p:nvSpPr>
          <p:cNvPr id="36" name="Rectangle 35">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52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Chart, bar chart&#10;&#10;Description automatically generated">
            <a:extLst>
              <a:ext uri="{FF2B5EF4-FFF2-40B4-BE49-F238E27FC236}">
                <a16:creationId xmlns:a16="http://schemas.microsoft.com/office/drawing/2014/main" id="{EB1DC730-E3F1-B64C-B6B4-DDC4ACEEDF8C}"/>
              </a:ext>
            </a:extLst>
          </p:cNvPr>
          <p:cNvPicPr>
            <a:picLocks noChangeAspect="1"/>
          </p:cNvPicPr>
          <p:nvPr/>
        </p:nvPicPr>
        <p:blipFill rotWithShape="1">
          <a:blip r:embed="rId2">
            <a:extLst>
              <a:ext uri="{28A0092B-C50C-407E-A947-70E740481C1C}">
                <a14:useLocalDpi xmlns:a14="http://schemas.microsoft.com/office/drawing/2010/main" val="0"/>
              </a:ext>
            </a:extLst>
          </a:blip>
          <a:srcRect r="14030" b="-4"/>
          <a:stretch/>
        </p:blipFill>
        <p:spPr>
          <a:xfrm>
            <a:off x="429767" y="1721922"/>
            <a:ext cx="3419856" cy="4520560"/>
          </a:xfrm>
          <a:prstGeom prst="rect">
            <a:avLst/>
          </a:prstGeom>
        </p:spPr>
      </p:pic>
      <p:pic>
        <p:nvPicPr>
          <p:cNvPr id="11" name="Picture 10" descr="Chart, bar chart&#10;&#10;Description automatically generated">
            <a:extLst>
              <a:ext uri="{FF2B5EF4-FFF2-40B4-BE49-F238E27FC236}">
                <a16:creationId xmlns:a16="http://schemas.microsoft.com/office/drawing/2014/main" id="{F9F4A9AC-9D00-C94F-B088-D1463BC7698B}"/>
              </a:ext>
            </a:extLst>
          </p:cNvPr>
          <p:cNvPicPr>
            <a:picLocks noChangeAspect="1"/>
          </p:cNvPicPr>
          <p:nvPr/>
        </p:nvPicPr>
        <p:blipFill rotWithShape="1">
          <a:blip r:embed="rId3">
            <a:extLst>
              <a:ext uri="{28A0092B-C50C-407E-A947-70E740481C1C}">
                <a14:useLocalDpi xmlns:a14="http://schemas.microsoft.com/office/drawing/2010/main" val="0"/>
              </a:ext>
            </a:extLst>
          </a:blip>
          <a:srcRect r="8831" b="-4"/>
          <a:stretch/>
        </p:blipFill>
        <p:spPr>
          <a:xfrm>
            <a:off x="4226837" y="1721922"/>
            <a:ext cx="3420596" cy="4520560"/>
          </a:xfrm>
          <a:prstGeom prst="rect">
            <a:avLst/>
          </a:prstGeom>
        </p:spPr>
      </p:pic>
      <p:sp useBgFill="1">
        <p:nvSpPr>
          <p:cNvPr id="38" name="Rectangle 37">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648" y="1721922"/>
            <a:ext cx="3609143"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C8F0234A-B6BC-4784-9C44-91D129A91375}"/>
              </a:ext>
            </a:extLst>
          </p:cNvPr>
          <p:cNvSpPr>
            <a:spLocks noGrp="1"/>
          </p:cNvSpPr>
          <p:nvPr>
            <p:ph idx="1"/>
          </p:nvPr>
        </p:nvSpPr>
        <p:spPr>
          <a:xfrm>
            <a:off x="8309348" y="2020824"/>
            <a:ext cx="2956060" cy="3959352"/>
          </a:xfrm>
        </p:spPr>
        <p:txBody>
          <a:bodyPr anchor="ctr">
            <a:normAutofit/>
          </a:bodyPr>
          <a:lstStyle/>
          <a:p>
            <a:pPr>
              <a:spcAft>
                <a:spcPts val="600"/>
              </a:spcAft>
            </a:pPr>
            <a:r>
              <a:rPr lang="en-US" sz="1800"/>
              <a:t>When we do a comparison between both charts, we can notice that the contact details have been increased significantly and </a:t>
            </a:r>
          </a:p>
          <a:p>
            <a:pPr>
              <a:spcAft>
                <a:spcPts val="600"/>
              </a:spcAft>
            </a:pPr>
            <a:r>
              <a:rPr lang="en-US" sz="1800"/>
              <a:t>Now, we have more contacts of council members than mayor as compared to the dataset of Next Pet where contact details of Mayor were higher. </a:t>
            </a:r>
          </a:p>
        </p:txBody>
      </p:sp>
    </p:spTree>
    <p:extLst>
      <p:ext uri="{BB962C8B-B14F-4D97-AF65-F5344CB8AC3E}">
        <p14:creationId xmlns:p14="http://schemas.microsoft.com/office/powerpoint/2010/main" val="3610064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Box 10">
            <a:extLst>
              <a:ext uri="{FF2B5EF4-FFF2-40B4-BE49-F238E27FC236}">
                <a16:creationId xmlns:a16="http://schemas.microsoft.com/office/drawing/2014/main" id="{493D3C99-6FD3-D948-B1CC-3504B976DEA2}"/>
              </a:ext>
            </a:extLst>
          </p:cNvPr>
          <p:cNvSpPr txBox="1"/>
          <p:nvPr/>
        </p:nvSpPr>
        <p:spPr>
          <a:xfrm>
            <a:off x="734664" y="930530"/>
            <a:ext cx="3361677" cy="32750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a:solidFill>
                  <a:srgbClr val="FFFFFF"/>
                </a:solidFill>
                <a:latin typeface="+mj-lt"/>
                <a:ea typeface="+mj-ea"/>
                <a:cs typeface="+mj-cs"/>
              </a:rPr>
              <a:t>Dashboard</a:t>
            </a:r>
          </a:p>
        </p:txBody>
      </p:sp>
      <p:sp>
        <p:nvSpPr>
          <p:cNvPr id="47" name="Rectangle 4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sp>
        <p:nvSpPr>
          <p:cNvPr id="13" name="TextBox 12">
            <a:extLst>
              <a:ext uri="{FF2B5EF4-FFF2-40B4-BE49-F238E27FC236}">
                <a16:creationId xmlns:a16="http://schemas.microsoft.com/office/drawing/2014/main" id="{6326E090-6A49-3744-A9C8-F1F74A6B7050}"/>
              </a:ext>
            </a:extLst>
          </p:cNvPr>
          <p:cNvSpPr txBox="1"/>
          <p:nvPr/>
        </p:nvSpPr>
        <p:spPr>
          <a:xfrm>
            <a:off x="426688" y="5040614"/>
            <a:ext cx="2484591" cy="1169551"/>
          </a:xfrm>
          <a:prstGeom prst="rect">
            <a:avLst/>
          </a:prstGeom>
          <a:noFill/>
        </p:spPr>
        <p:txBody>
          <a:bodyPr wrap="none" rtlCol="0">
            <a:spAutoFit/>
          </a:bodyPr>
          <a:lstStyle/>
          <a:p>
            <a:pPr>
              <a:spcAft>
                <a:spcPts val="600"/>
              </a:spcAft>
            </a:pPr>
            <a:r>
              <a:rPr lang="en-US" sz="2000" dirty="0"/>
              <a:t>Interactive Dashboard</a:t>
            </a:r>
          </a:p>
          <a:p>
            <a:pPr>
              <a:spcAft>
                <a:spcPts val="600"/>
              </a:spcAft>
            </a:pPr>
            <a:r>
              <a:rPr lang="en-US" sz="2000" dirty="0"/>
              <a:t>Tool: Tableau</a:t>
            </a:r>
          </a:p>
          <a:p>
            <a:endParaRPr lang="en-US" sz="2000" dirty="0"/>
          </a:p>
        </p:txBody>
      </p:sp>
      <p:pic>
        <p:nvPicPr>
          <p:cNvPr id="16" name="Picture 15" descr="Chart, box and whisker chart&#10;&#10;Description automatically generated">
            <a:extLst>
              <a:ext uri="{FF2B5EF4-FFF2-40B4-BE49-F238E27FC236}">
                <a16:creationId xmlns:a16="http://schemas.microsoft.com/office/drawing/2014/main" id="{F94A9D3E-DB2A-404A-8D5D-0F0A3254A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79" y="446526"/>
            <a:ext cx="7716231" cy="6172985"/>
          </a:xfrm>
          <a:prstGeom prst="rect">
            <a:avLst/>
          </a:prstGeom>
        </p:spPr>
      </p:pic>
    </p:spTree>
    <p:extLst>
      <p:ext uri="{BB962C8B-B14F-4D97-AF65-F5344CB8AC3E}">
        <p14:creationId xmlns:p14="http://schemas.microsoft.com/office/powerpoint/2010/main" val="3038771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46ED-1CE0-462E-AB52-5776F050D8A5}"/>
              </a:ext>
            </a:extLst>
          </p:cNvPr>
          <p:cNvSpPr>
            <a:spLocks noGrp="1"/>
          </p:cNvSpPr>
          <p:nvPr>
            <p:ph type="title"/>
          </p:nvPr>
        </p:nvSpPr>
        <p:spPr>
          <a:xfrm>
            <a:off x="6151294" y="486184"/>
            <a:ext cx="5397237" cy="1325563"/>
          </a:xfrm>
        </p:spPr>
        <p:txBody>
          <a:bodyPr>
            <a:normAutofit/>
          </a:bodyPr>
          <a:lstStyle/>
          <a:p>
            <a:r>
              <a:rPr lang="en-US" b="1">
                <a:latin typeface="Aharoni" panose="02010803020104030203" pitchFamily="2" charset="-79"/>
                <a:ea typeface="Source Sans Pro"/>
                <a:cs typeface="Aharoni" panose="02010803020104030203" pitchFamily="2" charset="-79"/>
              </a:rPr>
              <a:t>Conclusion</a:t>
            </a:r>
          </a:p>
        </p:txBody>
      </p:sp>
      <p:pic>
        <p:nvPicPr>
          <p:cNvPr id="19" name="Picture 18" descr="A close up of a sign&#10;&#10;Description automatically generated">
            <a:extLst>
              <a:ext uri="{FF2B5EF4-FFF2-40B4-BE49-F238E27FC236}">
                <a16:creationId xmlns:a16="http://schemas.microsoft.com/office/drawing/2014/main" id="{805F4BC4-5B79-C342-92A1-1C52ED74CE0E}"/>
              </a:ext>
            </a:extLst>
          </p:cNvPr>
          <p:cNvPicPr>
            <a:picLocks noChangeAspect="1"/>
          </p:cNvPicPr>
          <p:nvPr/>
        </p:nvPicPr>
        <p:blipFill>
          <a:blip r:embed="rId3"/>
          <a:stretch>
            <a:fillRect/>
          </a:stretch>
        </p:blipFill>
        <p:spPr>
          <a:xfrm>
            <a:off x="604031" y="754299"/>
            <a:ext cx="3546102" cy="789331"/>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228" name="Freeform: Shape 227">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85" name="Graphic 3485" descr="Dog Food Bowl">
            <a:extLst>
              <a:ext uri="{FF2B5EF4-FFF2-40B4-BE49-F238E27FC236}">
                <a16:creationId xmlns:a16="http://schemas.microsoft.com/office/drawing/2014/main" id="{80AD2CB9-0E04-4031-A1F9-16D818844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53" y="3526029"/>
            <a:ext cx="2733293"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64" name="Content Placeholder 63">
            <a:extLst>
              <a:ext uri="{FF2B5EF4-FFF2-40B4-BE49-F238E27FC236}">
                <a16:creationId xmlns:a16="http://schemas.microsoft.com/office/drawing/2014/main" id="{9798B821-407E-4D5F-93EF-8BE4BCEA82C2}"/>
              </a:ext>
            </a:extLst>
          </p:cNvPr>
          <p:cNvSpPr>
            <a:spLocks noGrp="1"/>
          </p:cNvSpPr>
          <p:nvPr>
            <p:ph idx="1"/>
          </p:nvPr>
        </p:nvSpPr>
        <p:spPr>
          <a:xfrm>
            <a:off x="6151294" y="1946684"/>
            <a:ext cx="5397237" cy="4351338"/>
          </a:xfrm>
        </p:spPr>
        <p:txBody>
          <a:bodyPr vert="horz" lIns="91440" tIns="45720" rIns="91440" bIns="45720" rtlCol="0">
            <a:normAutofit/>
          </a:bodyPr>
          <a:lstStyle/>
          <a:p>
            <a:r>
              <a:rPr lang="en-US" sz="2400">
                <a:latin typeface="Source Sans Pro"/>
                <a:ea typeface="Source Sans Pro"/>
              </a:rPr>
              <a:t>Throughout the project, we updated the existing data and add new data points by using web scraping technique and manual way of collecting data. </a:t>
            </a:r>
          </a:p>
          <a:p>
            <a:r>
              <a:rPr lang="en-US" sz="2400">
                <a:latin typeface="Source Sans Pro"/>
                <a:ea typeface="Source Sans Pro"/>
              </a:rPr>
              <a:t> We provided Next Pet contact information of responsible people regarding pet licensing in different cities almost all over the USA.</a:t>
            </a:r>
            <a:endParaRPr lang="en-US" sz="2400">
              <a:ea typeface="Source Sans Pro"/>
            </a:endParaRPr>
          </a:p>
          <a:p>
            <a:r>
              <a:rPr lang="en-US" sz="2400">
                <a:latin typeface="Source Sans Pro"/>
                <a:ea typeface="Source Sans Pro"/>
              </a:rPr>
              <a:t> We used Tableau essential to provide interactive dashboard visualization of our data and its analysis.</a:t>
            </a:r>
            <a:endParaRPr lang="en-US" sz="2400">
              <a:ea typeface="Source Sans Pro"/>
            </a:endParaRPr>
          </a:p>
          <a:p>
            <a:endParaRPr lang="en-US" sz="2400">
              <a:ea typeface="Source Sans Pro"/>
            </a:endParaRPr>
          </a:p>
          <a:p>
            <a:endParaRPr lang="en-US" sz="2400">
              <a:ea typeface="Source Sans Pro"/>
            </a:endParaRPr>
          </a:p>
          <a:p>
            <a:endParaRPr lang="en-US" sz="2400">
              <a:ea typeface="Source Sans Pro"/>
            </a:endParaRPr>
          </a:p>
          <a:p>
            <a:endParaRPr lang="en-US" sz="2400">
              <a:ea typeface="Source Sans Pro"/>
            </a:endParaRPr>
          </a:p>
          <a:p>
            <a:endParaRPr lang="en-US" sz="2400">
              <a:ea typeface="Source Sans Pro"/>
            </a:endParaRPr>
          </a:p>
          <a:p>
            <a:endParaRPr lang="en-US" sz="2400">
              <a:ea typeface="Source Sans Pro"/>
            </a:endParaRPr>
          </a:p>
          <a:p>
            <a:endParaRPr lang="en-US" sz="2400">
              <a:ea typeface="Source Sans Pro"/>
            </a:endParaRPr>
          </a:p>
          <a:p>
            <a:endParaRPr lang="en-US" sz="2400">
              <a:ea typeface="Source Sans Pro"/>
            </a:endParaRPr>
          </a:p>
        </p:txBody>
      </p:sp>
      <p:sp>
        <p:nvSpPr>
          <p:cNvPr id="230" name="Arc 229">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TextBox 64">
            <a:extLst>
              <a:ext uri="{FF2B5EF4-FFF2-40B4-BE49-F238E27FC236}">
                <a16:creationId xmlns:a16="http://schemas.microsoft.com/office/drawing/2014/main" id="{11828D71-8F87-42EC-838A-37D9DFEDC545}"/>
              </a:ext>
            </a:extLst>
          </p:cNvPr>
          <p:cNvSpPr txBox="1"/>
          <p:nvPr/>
        </p:nvSpPr>
        <p:spPr>
          <a:xfrm>
            <a:off x="8277340" y="6206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ource Sans Pro"/>
              <a:ea typeface="Source Sans Pro"/>
            </a:endParaRPr>
          </a:p>
        </p:txBody>
      </p:sp>
      <p:pic>
        <p:nvPicPr>
          <p:cNvPr id="7" name="Picture 6" descr="A picture containing indoor, dog, looking, mammal&#10;&#10;Description automatically generated">
            <a:extLst>
              <a:ext uri="{FF2B5EF4-FFF2-40B4-BE49-F238E27FC236}">
                <a16:creationId xmlns:a16="http://schemas.microsoft.com/office/drawing/2014/main" id="{F6A4493A-ACA9-AF4C-BC73-96CB05A9B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185" y="2228846"/>
            <a:ext cx="4397355" cy="2928121"/>
          </a:xfrm>
          <a:prstGeom prst="rect">
            <a:avLst/>
          </a:prstGeom>
        </p:spPr>
      </p:pic>
    </p:spTree>
    <p:extLst>
      <p:ext uri="{BB962C8B-B14F-4D97-AF65-F5344CB8AC3E}">
        <p14:creationId xmlns:p14="http://schemas.microsoft.com/office/powerpoint/2010/main" val="2368145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C37A6-6D92-4FE9-8943-FA93F68D76E4}"/>
              </a:ext>
            </a:extLst>
          </p:cNvPr>
          <p:cNvSpPr>
            <a:spLocks noGrp="1"/>
          </p:cNvSpPr>
          <p:nvPr>
            <p:ph type="title"/>
          </p:nvPr>
        </p:nvSpPr>
        <p:spPr>
          <a:xfrm>
            <a:off x="793662" y="386930"/>
            <a:ext cx="10066122" cy="1298448"/>
          </a:xfrm>
        </p:spPr>
        <p:txBody>
          <a:bodyPr anchor="b">
            <a:normAutofit/>
          </a:bodyPr>
          <a:lstStyle/>
          <a:p>
            <a:r>
              <a:rPr lang="en-US" sz="4800">
                <a:latin typeface="Aharoni" panose="02010803020104030203" pitchFamily="2" charset="-79"/>
                <a:ea typeface="Source Sans Pro Light"/>
                <a:cs typeface="Aharoni" panose="02010803020104030203" pitchFamily="2" charset="-79"/>
              </a:rPr>
              <a:t>Recommendations</a:t>
            </a:r>
            <a:endParaRPr lang="en-US" sz="4800">
              <a:latin typeface="Aharoni" panose="02010803020104030203" pitchFamily="2" charset="-79"/>
              <a:cs typeface="Aharoni" panose="02010803020104030203" pitchFamily="2" charset="-79"/>
            </a:endParaRPr>
          </a:p>
        </p:txBody>
      </p:sp>
      <p:sp>
        <p:nvSpPr>
          <p:cNvPr id="26"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1DF64B-7295-429F-8A4B-B7FBEDB7E89C}"/>
              </a:ext>
            </a:extLst>
          </p:cNvPr>
          <p:cNvSpPr>
            <a:spLocks noGrp="1"/>
          </p:cNvSpPr>
          <p:nvPr>
            <p:ph idx="1"/>
          </p:nvPr>
        </p:nvSpPr>
        <p:spPr>
          <a:xfrm>
            <a:off x="0" y="2306472"/>
            <a:ext cx="6473701" cy="4026089"/>
          </a:xfrm>
        </p:spPr>
        <p:txBody>
          <a:bodyPr vert="horz" lIns="91440" tIns="45720" rIns="91440" bIns="45720" rtlCol="0" anchor="ctr">
            <a:normAutofit fontScale="92500" lnSpcReduction="10000"/>
          </a:bodyPr>
          <a:lstStyle/>
          <a:p>
            <a:r>
              <a:rPr lang="en-US" sz="1800" dirty="0">
                <a:latin typeface="Source Sans Pro"/>
                <a:ea typeface="Source Sans Pro"/>
              </a:rPr>
              <a:t>Due to competitive environment in the pet licensing as some companies have already expand their area of work, we strongly recommend Next Pet start contracting municipalities as soon as possible. </a:t>
            </a:r>
            <a:endParaRPr lang="en-US" sz="1800" dirty="0">
              <a:ea typeface="Source Sans Pro" panose="020B0503030403020204" pitchFamily="34" charset="0"/>
            </a:endParaRPr>
          </a:p>
          <a:p>
            <a:r>
              <a:rPr lang="en-US" sz="1800" dirty="0">
                <a:latin typeface="Source Sans Pro"/>
                <a:ea typeface="Source Sans Pro"/>
              </a:rPr>
              <a:t>To get comparative advantage, we recommend Next Pet to offer some no cost services to municipalities such as cloud-based licensing software, implementation planning, program consultations, and community engagement efforts. </a:t>
            </a:r>
          </a:p>
          <a:p>
            <a:r>
              <a:rPr lang="en-US" sz="1800" dirty="0">
                <a:latin typeface="Source Sans Pro"/>
                <a:ea typeface="Source Sans Pro"/>
              </a:rPr>
              <a:t>Due to different laws, requirements and cost of licensing, we recommend Next Pet to create a Licensing Board, which will consist of departments, which will work on executive, legislative as well as statistical issues. </a:t>
            </a:r>
            <a:endParaRPr lang="en-US" sz="1800" dirty="0">
              <a:ea typeface="Source Sans Pro"/>
            </a:endParaRPr>
          </a:p>
          <a:p>
            <a:r>
              <a:rPr lang="en-US" sz="1800" dirty="0">
                <a:latin typeface="Source Sans Pro"/>
                <a:ea typeface="Source Sans Pro"/>
              </a:rPr>
              <a:t>Beside the data provided by us, we recommend Next Pet to use official website of US Conference of Mayors, where updated contact information of more than 1400 mayors from different cities, which have more than 30000 population, are indicated. </a:t>
            </a:r>
            <a:endParaRPr lang="en-US" sz="1800" dirty="0">
              <a:ea typeface="Source Sans Pro" panose="020B0503030403020204" pitchFamily="34" charset="0"/>
            </a:endParaRPr>
          </a:p>
          <a:p>
            <a:endParaRPr lang="en-US" sz="1800" dirty="0">
              <a:ea typeface="Source Sans Pro" panose="020B0503030403020204" pitchFamily="34" charset="0"/>
            </a:endParaRPr>
          </a:p>
        </p:txBody>
      </p:sp>
      <p:pic>
        <p:nvPicPr>
          <p:cNvPr id="5" name="Picture 4">
            <a:extLst>
              <a:ext uri="{FF2B5EF4-FFF2-40B4-BE49-F238E27FC236}">
                <a16:creationId xmlns:a16="http://schemas.microsoft.com/office/drawing/2014/main" id="{15E72456-7856-C04D-B413-42B7B259C042}"/>
              </a:ext>
            </a:extLst>
          </p:cNvPr>
          <p:cNvPicPr>
            <a:picLocks noChangeAspect="1"/>
          </p:cNvPicPr>
          <p:nvPr/>
        </p:nvPicPr>
        <p:blipFill rotWithShape="1">
          <a:blip r:embed="rId2">
            <a:extLst>
              <a:ext uri="{28A0092B-C50C-407E-A947-70E740481C1C}">
                <a14:useLocalDpi xmlns:a14="http://schemas.microsoft.com/office/drawing/2010/main" val="0"/>
              </a:ext>
            </a:extLst>
          </a:blip>
          <a:srcRect l="12109" r="9894" b="2"/>
          <a:stretch/>
        </p:blipFill>
        <p:spPr>
          <a:xfrm>
            <a:off x="6544932" y="2306472"/>
            <a:ext cx="4838430" cy="3489348"/>
          </a:xfrm>
          <a:prstGeom prst="rect">
            <a:avLst/>
          </a:prstGeom>
        </p:spPr>
      </p:pic>
      <p:sp>
        <p:nvSpPr>
          <p:cNvPr id="25" name="Rectangle 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052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2" name="Title 1">
            <a:extLst>
              <a:ext uri="{FF2B5EF4-FFF2-40B4-BE49-F238E27FC236}">
                <a16:creationId xmlns:a16="http://schemas.microsoft.com/office/drawing/2014/main" id="{E6710B18-E3FA-4E3E-8E42-00D7AEE54A41}"/>
              </a:ext>
            </a:extLst>
          </p:cNvPr>
          <p:cNvSpPr>
            <a:spLocks noGrp="1"/>
          </p:cNvSpPr>
          <p:nvPr>
            <p:ph type="title"/>
          </p:nvPr>
        </p:nvSpPr>
        <p:spPr>
          <a:xfrm>
            <a:off x="1046746" y="641850"/>
            <a:ext cx="3611880" cy="1535865"/>
          </a:xfrm>
        </p:spPr>
        <p:txBody>
          <a:bodyPr>
            <a:normAutofit/>
          </a:bodyPr>
          <a:lstStyle/>
          <a:p>
            <a:r>
              <a:rPr lang="en-US" sz="3200">
                <a:latin typeface="Source Sans Pro" panose="020B0503030403020204" pitchFamily="34" charset="0"/>
                <a:ea typeface="Palatino" pitchFamily="2" charset="77"/>
                <a:cs typeface="Futura Medium" panose="020B0602020204020303" pitchFamily="34" charset="-79"/>
              </a:rPr>
              <a:t>References: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ource Sans Pro" panose="020B0503030403020204" pitchFamily="34" charset="0"/>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ource Sans Pro" panose="020B0503030403020204" pitchFamily="34" charset="0"/>
              <a:ea typeface="+mn-ea"/>
              <a:cs typeface="+mn-cs"/>
            </a:endParaRPr>
          </a:p>
        </p:txBody>
      </p:sp>
      <p:sp>
        <p:nvSpPr>
          <p:cNvPr id="3" name="Content Placeholder 2">
            <a:extLst>
              <a:ext uri="{FF2B5EF4-FFF2-40B4-BE49-F238E27FC236}">
                <a16:creationId xmlns:a16="http://schemas.microsoft.com/office/drawing/2014/main" id="{1F56B320-7EAE-4EEC-A069-054683976029}"/>
              </a:ext>
            </a:extLst>
          </p:cNvPr>
          <p:cNvSpPr>
            <a:spLocks noGrp="1"/>
          </p:cNvSpPr>
          <p:nvPr>
            <p:ph idx="1"/>
          </p:nvPr>
        </p:nvSpPr>
        <p:spPr>
          <a:xfrm>
            <a:off x="5300640" y="641850"/>
            <a:ext cx="6053160" cy="1535865"/>
          </a:xfrm>
        </p:spPr>
        <p:txBody>
          <a:bodyPr anchor="ctr">
            <a:normAutofit/>
          </a:bodyPr>
          <a:lstStyle/>
          <a:p>
            <a:r>
              <a:rPr lang="en-US" sz="1800">
                <a:latin typeface="Source Sans Pro"/>
                <a:ea typeface="Palatino" pitchFamily="2" charset="77"/>
                <a:cs typeface="Futura Medium"/>
              </a:rPr>
              <a:t>Mester, T.(2020, February 5). Scraping Multiple Web Pages with For Loops (in bash) — Web Scraping Tutorial ep#2. </a:t>
            </a:r>
            <a:r>
              <a:rPr lang="en-US" sz="1800">
                <a:latin typeface="Source Sans Pro"/>
                <a:ea typeface="Palatino" pitchFamily="2" charset="77"/>
                <a:cs typeface="Futura Medium"/>
                <a:hlinkClick r:id="rId2"/>
              </a:rPr>
              <a:t>https://data36.com/scraping-multiple-web-pages-urls-with-for-loops/</a:t>
            </a:r>
            <a:endParaRPr lang="en-US" sz="1800">
              <a:latin typeface="Source Sans Pro"/>
              <a:ea typeface="Palatino" pitchFamily="2" charset="77"/>
              <a:cs typeface="Futura Medium"/>
            </a:endParaRPr>
          </a:p>
          <a:p>
            <a:endParaRPr lang="en-US" sz="1800">
              <a:solidFill>
                <a:srgbClr val="008562"/>
              </a:solidFill>
              <a:ea typeface="Source Sans Pro"/>
              <a:cs typeface="Futura Medium" panose="020B0602020204020303" pitchFamily="34" charset="-79"/>
            </a:endParaRPr>
          </a:p>
        </p:txBody>
      </p:sp>
      <p:pic>
        <p:nvPicPr>
          <p:cNvPr id="4" name="Picture 3" descr="Curious dog poking his head into view">
            <a:extLst>
              <a:ext uri="{FF2B5EF4-FFF2-40B4-BE49-F238E27FC236}">
                <a16:creationId xmlns:a16="http://schemas.microsoft.com/office/drawing/2014/main" id="{655C5CD3-80CE-5742-927D-51CEDCA9B05D}"/>
              </a:ext>
            </a:extLst>
          </p:cNvPr>
          <p:cNvPicPr>
            <a:picLocks noChangeAspect="1"/>
          </p:cNvPicPr>
          <p:nvPr/>
        </p:nvPicPr>
        <p:blipFill rotWithShape="1">
          <a:blip r:embed="rId3">
            <a:extLst>
              <a:ext uri="{28A0092B-C50C-407E-A947-70E740481C1C}">
                <a14:useLocalDpi xmlns:a14="http://schemas.microsoft.com/office/drawing/2010/main" val="0"/>
              </a:ext>
            </a:extLst>
          </a:blip>
          <a:srcRect t="32526" r="1" b="1"/>
          <a:stretch/>
        </p:blipFill>
        <p:spPr>
          <a:xfrm>
            <a:off x="517245" y="3372362"/>
            <a:ext cx="11167447" cy="3484983"/>
          </a:xfrm>
          <a:prstGeom prst="rect">
            <a:avLst/>
          </a:prstGeom>
        </p:spPr>
      </p:pic>
    </p:spTree>
    <p:extLst>
      <p:ext uri="{BB962C8B-B14F-4D97-AF65-F5344CB8AC3E}">
        <p14:creationId xmlns:p14="http://schemas.microsoft.com/office/powerpoint/2010/main" val="420248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02888-232F-0948-ACBA-753A5FBD322A}"/>
              </a:ext>
            </a:extLst>
          </p:cNvPr>
          <p:cNvSpPr>
            <a:spLocks noGrp="1"/>
          </p:cNvSpPr>
          <p:nvPr>
            <p:ph type="title"/>
          </p:nvPr>
        </p:nvSpPr>
        <p:spPr>
          <a:xfrm>
            <a:off x="111090" y="502454"/>
            <a:ext cx="6602179" cy="4737313"/>
          </a:xfrm>
        </p:spPr>
        <p:txBody>
          <a:bodyPr vert="horz" lIns="91440" tIns="45720" rIns="91440" bIns="45720" rtlCol="0" anchor="b">
            <a:normAutofit/>
          </a:bodyPr>
          <a:lstStyle/>
          <a:p>
            <a:pPr algn="ctr"/>
            <a:r>
              <a:rPr lang="en-US" sz="6600" kern="1200" dirty="0">
                <a:solidFill>
                  <a:schemeClr val="tx1"/>
                </a:solidFill>
                <a:latin typeface="+mn-lt"/>
              </a:rPr>
              <a:t>Q &amp; A?</a:t>
            </a:r>
            <a:br>
              <a:rPr lang="en-US" sz="6000" kern="1200" dirty="0">
                <a:solidFill>
                  <a:schemeClr val="tx1"/>
                </a:solidFill>
                <a:latin typeface="+mn-lt"/>
              </a:rPr>
            </a:br>
            <a:br>
              <a:rPr lang="en-US" sz="6000" kern="1200" dirty="0">
                <a:solidFill>
                  <a:schemeClr val="tx1"/>
                </a:solidFill>
                <a:latin typeface="+mn-lt"/>
              </a:rPr>
            </a:br>
            <a:r>
              <a:rPr lang="en-US" sz="4800" kern="1200" dirty="0">
                <a:solidFill>
                  <a:schemeClr val="tx1"/>
                </a:solidFill>
                <a:latin typeface="+mn-lt"/>
              </a:rPr>
              <a:t>Thank you for watching !</a:t>
            </a:r>
            <a:br>
              <a:rPr lang="en-US" sz="4800" kern="1200" dirty="0">
                <a:solidFill>
                  <a:schemeClr val="tx1"/>
                </a:solidFill>
                <a:latin typeface="+mn-lt"/>
              </a:rPr>
            </a:br>
            <a:endParaRPr lang="en-US" sz="6000" kern="1200" dirty="0">
              <a:solidFill>
                <a:schemeClr val="tx1"/>
              </a:solidFill>
              <a:latin typeface="+mn-lt"/>
            </a:endParaRPr>
          </a:p>
        </p:txBody>
      </p:sp>
      <p:sp>
        <p:nvSpPr>
          <p:cNvPr id="21"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3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E42A-7192-6545-908E-FCB8CEF6B704}"/>
              </a:ext>
            </a:extLst>
          </p:cNvPr>
          <p:cNvSpPr>
            <a:spLocks noGrp="1"/>
          </p:cNvSpPr>
          <p:nvPr>
            <p:ph type="title"/>
          </p:nvPr>
        </p:nvSpPr>
        <p:spPr>
          <a:xfrm>
            <a:off x="4965430" y="629268"/>
            <a:ext cx="6586491" cy="1286160"/>
          </a:xfrm>
        </p:spPr>
        <p:txBody>
          <a:bodyPr anchor="b">
            <a:normAutofit/>
          </a:bodyPr>
          <a:lstStyle/>
          <a:p>
            <a:r>
              <a:rPr lang="en-US" dirty="0">
                <a:latin typeface="Aharoni" panose="02010803020104030203" pitchFamily="2" charset="-79"/>
                <a:cs typeface="Aharoni" panose="02010803020104030203" pitchFamily="2" charset="-79"/>
              </a:rPr>
              <a:t>Agenda</a:t>
            </a:r>
          </a:p>
        </p:txBody>
      </p:sp>
      <p:sp>
        <p:nvSpPr>
          <p:cNvPr id="3" name="Content Placeholder 2">
            <a:extLst>
              <a:ext uri="{FF2B5EF4-FFF2-40B4-BE49-F238E27FC236}">
                <a16:creationId xmlns:a16="http://schemas.microsoft.com/office/drawing/2014/main" id="{3869F8F5-E546-7B46-A6DB-2D84778B2020}"/>
              </a:ext>
            </a:extLst>
          </p:cNvPr>
          <p:cNvSpPr>
            <a:spLocks noGrp="1"/>
          </p:cNvSpPr>
          <p:nvPr>
            <p:ph idx="1"/>
          </p:nvPr>
        </p:nvSpPr>
        <p:spPr>
          <a:xfrm>
            <a:off x="4965431" y="2438400"/>
            <a:ext cx="6759209" cy="3785419"/>
          </a:xfrm>
        </p:spPr>
        <p:txBody>
          <a:bodyPr>
            <a:noAutofit/>
          </a:bodyPr>
          <a:lstStyle/>
          <a:p>
            <a:r>
              <a:rPr lang="en-US" sz="2400" dirty="0">
                <a:latin typeface="+mn-lt"/>
                <a:ea typeface="Source Sans Pro" panose="020B0503030403020204" pitchFamily="34" charset="0"/>
                <a:cs typeface="Aharoni" panose="02010803020104030203" pitchFamily="2" charset="-79"/>
              </a:rPr>
              <a:t>Introduction</a:t>
            </a:r>
          </a:p>
          <a:p>
            <a:r>
              <a:rPr lang="en-US" sz="2400" dirty="0">
                <a:latin typeface="+mn-lt"/>
                <a:ea typeface="Source Sans Pro" panose="020B0503030403020204" pitchFamily="34" charset="0"/>
                <a:cs typeface="Aharoni" panose="02010803020104030203" pitchFamily="2" charset="-79"/>
              </a:rPr>
              <a:t>Company Overview</a:t>
            </a:r>
          </a:p>
          <a:p>
            <a:r>
              <a:rPr lang="en-US" sz="2400" dirty="0">
                <a:latin typeface="+mn-lt"/>
                <a:ea typeface="Source Sans Pro" panose="020B0503030403020204" pitchFamily="34" charset="0"/>
                <a:cs typeface="Aharoni" panose="02010803020104030203" pitchFamily="2" charset="-79"/>
              </a:rPr>
              <a:t>Business Problem &amp; Solution</a:t>
            </a:r>
          </a:p>
          <a:p>
            <a:r>
              <a:rPr lang="en-US" sz="2400" dirty="0">
                <a:latin typeface="+mn-lt"/>
                <a:ea typeface="Source Sans Pro" panose="020B0503030403020204" pitchFamily="34" charset="0"/>
                <a:cs typeface="Aharoni" panose="02010803020104030203" pitchFamily="2" charset="-79"/>
              </a:rPr>
              <a:t>Data Collection Methods</a:t>
            </a:r>
          </a:p>
          <a:p>
            <a:r>
              <a:rPr lang="en-US" sz="2400" dirty="0">
                <a:latin typeface="+mn-lt"/>
                <a:ea typeface="Source Sans Pro" panose="020B0503030403020204" pitchFamily="34" charset="0"/>
                <a:cs typeface="Aharoni" panose="02010803020104030203" pitchFamily="2" charset="-79"/>
              </a:rPr>
              <a:t>Exploratory Data Analysis</a:t>
            </a:r>
          </a:p>
          <a:p>
            <a:r>
              <a:rPr lang="en-US" sz="2400" dirty="0">
                <a:latin typeface="+mn-lt"/>
                <a:ea typeface="Source Sans Pro" panose="020B0503030403020204" pitchFamily="34" charset="0"/>
                <a:cs typeface="Aharoni" panose="02010803020104030203" pitchFamily="2" charset="-79"/>
              </a:rPr>
              <a:t>Conclusion </a:t>
            </a:r>
          </a:p>
          <a:p>
            <a:r>
              <a:rPr lang="en-US" sz="2400" dirty="0">
                <a:latin typeface="+mn-lt"/>
                <a:ea typeface="Source Sans Pro" panose="020B0503030403020204" pitchFamily="34" charset="0"/>
                <a:cs typeface="Aharoni" panose="02010803020104030203" pitchFamily="2" charset="-79"/>
              </a:rPr>
              <a:t>Recommendations</a:t>
            </a:r>
          </a:p>
          <a:p>
            <a:r>
              <a:rPr lang="en-US" sz="2400" dirty="0">
                <a:latin typeface="+mn-lt"/>
                <a:ea typeface="Source Sans Pro" panose="020B0503030403020204" pitchFamily="34" charset="0"/>
                <a:cs typeface="Aharoni" panose="02010803020104030203" pitchFamily="2" charset="-79"/>
              </a:rPr>
              <a:t>References</a:t>
            </a:r>
          </a:p>
          <a:p>
            <a:r>
              <a:rPr lang="en-US" sz="2400" dirty="0">
                <a:latin typeface="+mn-lt"/>
                <a:ea typeface="Source Sans Pro" panose="020B0503030403020204" pitchFamily="34" charset="0"/>
                <a:cs typeface="Aharoni" panose="02010803020104030203" pitchFamily="2" charset="-79"/>
              </a:rPr>
              <a:t>Q &amp; A</a:t>
            </a:r>
          </a:p>
        </p:txBody>
      </p:sp>
      <p:pic>
        <p:nvPicPr>
          <p:cNvPr id="37" name="Picture 36" descr="Diagram&#10;&#10;Description automatically generated">
            <a:extLst>
              <a:ext uri="{FF2B5EF4-FFF2-40B4-BE49-F238E27FC236}">
                <a16:creationId xmlns:a16="http://schemas.microsoft.com/office/drawing/2014/main" id="{7BB4AB42-9623-4F8C-911B-3BF5F7488E15}"/>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46" name="Straight Connector 4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4E0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2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9">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7337F7B-75BE-D24A-A7A5-25391179C90F}"/>
              </a:ext>
            </a:extLst>
          </p:cNvPr>
          <p:cNvSpPr>
            <a:spLocks noGrp="1"/>
          </p:cNvSpPr>
          <p:nvPr>
            <p:ph type="title"/>
          </p:nvPr>
        </p:nvSpPr>
        <p:spPr>
          <a:xfrm>
            <a:off x="1001713" y="485775"/>
            <a:ext cx="10391711" cy="1500664"/>
          </a:xfrm>
        </p:spPr>
        <p:txBody>
          <a:bodyPr>
            <a:normAutofit/>
          </a:bodyPr>
          <a:lstStyle/>
          <a:p>
            <a:pPr algn="ctr"/>
            <a:r>
              <a:rPr lang="en-US" sz="4000" dirty="0">
                <a:latin typeface="Aharoni" panose="02010803020104030203" pitchFamily="2" charset="-79"/>
                <a:cs typeface="Aharoni" panose="02010803020104030203" pitchFamily="2" charset="-79"/>
              </a:rPr>
              <a:t>Company Overview</a:t>
            </a:r>
          </a:p>
        </p:txBody>
      </p:sp>
      <p:sp>
        <p:nvSpPr>
          <p:cNvPr id="61"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96A3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imeline&#10;&#10;Description automatically generated">
            <a:extLst>
              <a:ext uri="{FF2B5EF4-FFF2-40B4-BE49-F238E27FC236}">
                <a16:creationId xmlns:a16="http://schemas.microsoft.com/office/drawing/2014/main" id="{2A22BFBB-D5A7-3848-AE77-D79C3D50B37C}"/>
              </a:ext>
            </a:extLst>
          </p:cNvPr>
          <p:cNvPicPr>
            <a:picLocks noChangeAspect="1"/>
          </p:cNvPicPr>
          <p:nvPr/>
        </p:nvPicPr>
        <p:blipFill rotWithShape="1">
          <a:blip r:embed="rId2">
            <a:extLst>
              <a:ext uri="{28A0092B-C50C-407E-A947-70E740481C1C}">
                <a14:useLocalDpi xmlns:a14="http://schemas.microsoft.com/office/drawing/2010/main" val="0"/>
              </a:ext>
            </a:extLst>
          </a:blip>
          <a:srcRect l="3148" r="13208" b="-3"/>
          <a:stretch/>
        </p:blipFill>
        <p:spPr>
          <a:xfrm>
            <a:off x="1103257" y="2416047"/>
            <a:ext cx="4626864" cy="3346704"/>
          </a:xfrm>
          <a:prstGeom prst="rect">
            <a:avLst/>
          </a:prstGeom>
          <a:ln w="12700">
            <a:noFill/>
          </a:ln>
        </p:spPr>
      </p:pic>
      <p:sp>
        <p:nvSpPr>
          <p:cNvPr id="3" name="Content Placeholder 2">
            <a:extLst>
              <a:ext uri="{FF2B5EF4-FFF2-40B4-BE49-F238E27FC236}">
                <a16:creationId xmlns:a16="http://schemas.microsoft.com/office/drawing/2014/main" id="{D86C9380-1A51-B24F-89BD-CF3D394633CE}"/>
              </a:ext>
            </a:extLst>
          </p:cNvPr>
          <p:cNvSpPr>
            <a:spLocks noGrp="1"/>
          </p:cNvSpPr>
          <p:nvPr>
            <p:ph idx="1"/>
          </p:nvPr>
        </p:nvSpPr>
        <p:spPr>
          <a:xfrm>
            <a:off x="6009062" y="2228850"/>
            <a:ext cx="6168650" cy="3787775"/>
          </a:xfrm>
        </p:spPr>
        <p:txBody>
          <a:bodyPr anchor="ctr">
            <a:normAutofit/>
          </a:bodyPr>
          <a:lstStyle/>
          <a:p>
            <a:pPr>
              <a:lnSpc>
                <a:spcPct val="100000"/>
              </a:lnSpc>
              <a:buClr>
                <a:srgbClr val="F96A3F"/>
              </a:buClr>
            </a:pPr>
            <a:r>
              <a:rPr lang="en-US" sz="2400" dirty="0">
                <a:latin typeface="+mn-lt"/>
              </a:rPr>
              <a:t>Pet &amp; Tie, LLC</a:t>
            </a:r>
          </a:p>
          <a:p>
            <a:pPr>
              <a:lnSpc>
                <a:spcPct val="100000"/>
              </a:lnSpc>
              <a:buClr>
                <a:srgbClr val="F96A3F"/>
              </a:buClr>
            </a:pPr>
            <a:r>
              <a:rPr lang="en-US" sz="2400" dirty="0">
                <a:latin typeface="+mn-lt"/>
              </a:rPr>
              <a:t>Startup Company founded in 2015</a:t>
            </a:r>
          </a:p>
          <a:p>
            <a:pPr>
              <a:lnSpc>
                <a:spcPct val="100000"/>
              </a:lnSpc>
              <a:buClr>
                <a:srgbClr val="F96A3F"/>
              </a:buClr>
            </a:pPr>
            <a:r>
              <a:rPr lang="en-US" sz="2400" dirty="0">
                <a:latin typeface="+mn-lt"/>
              </a:rPr>
              <a:t>Pet Service industry</a:t>
            </a:r>
          </a:p>
          <a:p>
            <a:pPr>
              <a:lnSpc>
                <a:spcPct val="100000"/>
              </a:lnSpc>
              <a:buClr>
                <a:srgbClr val="F96A3F"/>
              </a:buClr>
            </a:pPr>
            <a:r>
              <a:rPr lang="en-US" sz="2400" dirty="0">
                <a:latin typeface="+mn-lt"/>
              </a:rPr>
              <a:t>Main Products :    </a:t>
            </a:r>
            <a:r>
              <a:rPr lang="en-US" sz="2400" dirty="0" err="1">
                <a:latin typeface="+mn-lt"/>
              </a:rPr>
              <a:t>GoPetie</a:t>
            </a:r>
            <a:r>
              <a:rPr lang="en-US" sz="2400" dirty="0">
                <a:latin typeface="+mn-lt"/>
              </a:rPr>
              <a:t> </a:t>
            </a:r>
            <a:r>
              <a:rPr lang="en-US" sz="2400" dirty="0" err="1">
                <a:latin typeface="+mn-lt"/>
              </a:rPr>
              <a:t>Moblie</a:t>
            </a:r>
            <a:r>
              <a:rPr lang="en-US" sz="2400" dirty="0">
                <a:latin typeface="+mn-lt"/>
              </a:rPr>
              <a:t> APP</a:t>
            </a:r>
          </a:p>
          <a:p>
            <a:pPr marL="1371600" lvl="3" indent="0">
              <a:lnSpc>
                <a:spcPct val="100000"/>
              </a:lnSpc>
              <a:buClr>
                <a:srgbClr val="F96A3F"/>
              </a:buClr>
              <a:buNone/>
            </a:pPr>
            <a:r>
              <a:rPr lang="en-US" sz="2400" dirty="0">
                <a:latin typeface="+mn-lt"/>
              </a:rPr>
              <a:t>	   NEXT Pet Licensing System</a:t>
            </a:r>
          </a:p>
          <a:p>
            <a:pPr>
              <a:lnSpc>
                <a:spcPct val="100000"/>
              </a:lnSpc>
              <a:buClr>
                <a:srgbClr val="F96A3F"/>
              </a:buClr>
            </a:pPr>
            <a:r>
              <a:rPr lang="en-US" sz="2400" dirty="0">
                <a:latin typeface="+mn-lt"/>
              </a:rPr>
              <a:t>Connect pet owners with  each other and municipalities as well as pet service providers.</a:t>
            </a:r>
          </a:p>
        </p:txBody>
      </p:sp>
    </p:spTree>
    <p:extLst>
      <p:ext uri="{BB962C8B-B14F-4D97-AF65-F5344CB8AC3E}">
        <p14:creationId xmlns:p14="http://schemas.microsoft.com/office/powerpoint/2010/main" val="414106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CB931-1F7B-8044-82E0-1CD7D695DF10}"/>
              </a:ext>
            </a:extLst>
          </p:cNvPr>
          <p:cNvSpPr>
            <a:spLocks noGrp="1"/>
          </p:cNvSpPr>
          <p:nvPr>
            <p:ph type="title"/>
          </p:nvPr>
        </p:nvSpPr>
        <p:spPr>
          <a:xfrm>
            <a:off x="341194" y="365125"/>
            <a:ext cx="11012606" cy="1306443"/>
          </a:xfrm>
        </p:spPr>
        <p:txBody>
          <a:bodyPr>
            <a:normAutofit/>
          </a:bodyPr>
          <a:lstStyle/>
          <a:p>
            <a:r>
              <a:rPr lang="en-US" dirty="0">
                <a:latin typeface="Aharoni" panose="02010803020104030203" pitchFamily="2" charset="-79"/>
                <a:cs typeface="Aharoni" panose="02010803020104030203" pitchFamily="2" charset="-79"/>
              </a:rPr>
              <a:t>Business Problem &amp; Solution</a:t>
            </a:r>
          </a:p>
        </p:txBody>
      </p:sp>
      <p:sp>
        <p:nvSpPr>
          <p:cNvPr id="3" name="Content Placeholder 2">
            <a:extLst>
              <a:ext uri="{FF2B5EF4-FFF2-40B4-BE49-F238E27FC236}">
                <a16:creationId xmlns:a16="http://schemas.microsoft.com/office/drawing/2014/main" id="{30F170AE-2D2B-D74C-A908-FB76B68D3D1B}"/>
              </a:ext>
            </a:extLst>
          </p:cNvPr>
          <p:cNvSpPr>
            <a:spLocks noGrp="1"/>
          </p:cNvSpPr>
          <p:nvPr>
            <p:ph idx="1"/>
          </p:nvPr>
        </p:nvSpPr>
        <p:spPr>
          <a:xfrm>
            <a:off x="232011" y="1677737"/>
            <a:ext cx="6346209" cy="4861778"/>
          </a:xfrm>
        </p:spPr>
        <p:txBody>
          <a:bodyPr>
            <a:noAutofit/>
          </a:bodyPr>
          <a:lstStyle/>
          <a:p>
            <a:pPr marL="0" indent="0">
              <a:buNone/>
            </a:pPr>
            <a:r>
              <a:rPr lang="en-US" sz="2400" dirty="0">
                <a:latin typeface="+mn-lt"/>
              </a:rPr>
              <a:t>Problem Overview</a:t>
            </a:r>
          </a:p>
          <a:p>
            <a:r>
              <a:rPr lang="en-US" sz="2400" dirty="0">
                <a:latin typeface="+mn-lt"/>
              </a:rPr>
              <a:t>Getting in touch with public officials is an important part of business </a:t>
            </a:r>
          </a:p>
          <a:p>
            <a:r>
              <a:rPr lang="en-US" sz="2400" dirty="0">
                <a:latin typeface="+mn-lt"/>
              </a:rPr>
              <a:t>Extremely time-consuming process for information collection due to no consolidated contact list and public officials change often due to elections.</a:t>
            </a:r>
          </a:p>
          <a:p>
            <a:pPr marL="0" indent="0">
              <a:buNone/>
            </a:pPr>
            <a:r>
              <a:rPr lang="en-US" sz="2400" dirty="0">
                <a:latin typeface="+mn-lt"/>
              </a:rPr>
              <a:t>Solution </a:t>
            </a:r>
          </a:p>
          <a:p>
            <a:r>
              <a:rPr lang="en-US" sz="2400" dirty="0">
                <a:latin typeface="+mn-lt"/>
              </a:rPr>
              <a:t>Multiple Data Collection Methods</a:t>
            </a:r>
          </a:p>
          <a:p>
            <a:r>
              <a:rPr lang="en-US" sz="2400" dirty="0">
                <a:latin typeface="+mn-lt"/>
              </a:rPr>
              <a:t>Automatic Process and Easy Implementation Steps</a:t>
            </a:r>
          </a:p>
          <a:p>
            <a:r>
              <a:rPr lang="en-US" sz="2400" dirty="0">
                <a:latin typeface="+mn-lt"/>
              </a:rPr>
              <a:t>Interactive Dashboard</a:t>
            </a:r>
          </a:p>
          <a:p>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p:txBody>
      </p:sp>
      <p:pic>
        <p:nvPicPr>
          <p:cNvPr id="7" name="Picture 6" descr="Shape, arrow, circle&#10;&#10;Description automatically generated">
            <a:extLst>
              <a:ext uri="{FF2B5EF4-FFF2-40B4-BE49-F238E27FC236}">
                <a16:creationId xmlns:a16="http://schemas.microsoft.com/office/drawing/2014/main" id="{A78CD3F5-9EB7-704A-8029-4E6BDE5A328B}"/>
              </a:ext>
            </a:extLst>
          </p:cNvPr>
          <p:cNvPicPr>
            <a:picLocks noChangeAspect="1"/>
          </p:cNvPicPr>
          <p:nvPr/>
        </p:nvPicPr>
        <p:blipFill rotWithShape="1">
          <a:blip r:embed="rId2">
            <a:extLst>
              <a:ext uri="{28A0092B-C50C-407E-A947-70E740481C1C}">
                <a14:useLocalDpi xmlns:a14="http://schemas.microsoft.com/office/drawing/2010/main" val="0"/>
              </a:ext>
            </a:extLst>
          </a:blip>
          <a:srcRect t="3222" r="2" b="2"/>
          <a:stretch/>
        </p:blipFill>
        <p:spPr>
          <a:xfrm>
            <a:off x="6410797" y="1671568"/>
            <a:ext cx="5781203" cy="3958394"/>
          </a:xfrm>
          <a:prstGeom prst="rect">
            <a:avLst/>
          </a:prstGeom>
        </p:spPr>
      </p:pic>
      <p:sp>
        <p:nvSpPr>
          <p:cNvPr id="9" name="TextBox 8">
            <a:extLst>
              <a:ext uri="{FF2B5EF4-FFF2-40B4-BE49-F238E27FC236}">
                <a16:creationId xmlns:a16="http://schemas.microsoft.com/office/drawing/2014/main" id="{7CBDDBD8-0014-C649-B259-1A355A342630}"/>
              </a:ext>
            </a:extLst>
          </p:cNvPr>
          <p:cNvSpPr txBox="1"/>
          <p:nvPr/>
        </p:nvSpPr>
        <p:spPr>
          <a:xfrm>
            <a:off x="2838734" y="6687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37461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70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28036"/>
            <a:ext cx="1172464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BD8CFCF-A8A3-41AD-B64C-69A4BFA9EB2A}"/>
              </a:ext>
            </a:extLst>
          </p:cNvPr>
          <p:cNvSpPr>
            <a:spLocks noGrp="1"/>
          </p:cNvSpPr>
          <p:nvPr>
            <p:ph type="title"/>
          </p:nvPr>
        </p:nvSpPr>
        <p:spPr>
          <a:xfrm>
            <a:off x="880093" y="624351"/>
            <a:ext cx="6006192" cy="1324907"/>
          </a:xfrm>
        </p:spPr>
        <p:txBody>
          <a:bodyPr>
            <a:normAutofit/>
          </a:bodyPr>
          <a:lstStyle/>
          <a:p>
            <a:r>
              <a:rPr lang="en-US" dirty="0">
                <a:solidFill>
                  <a:srgbClr val="5E7084"/>
                </a:solidFill>
                <a:latin typeface="Source Sans Pro"/>
                <a:ea typeface="Source Sans Pro"/>
                <a:cs typeface="Calibri Light"/>
              </a:rPr>
              <a:t>Data Collection Method I</a:t>
            </a:r>
            <a:endParaRPr lang="en-US" dirty="0">
              <a:solidFill>
                <a:srgbClr val="5E7084"/>
              </a:solidFill>
              <a:latin typeface="Source Sans Pro"/>
              <a:ea typeface="Source Sans Pro"/>
            </a:endParaRPr>
          </a:p>
        </p:txBody>
      </p:sp>
      <p:sp>
        <p:nvSpPr>
          <p:cNvPr id="107" name="Rectangle 106">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0466" y="699706"/>
            <a:ext cx="4114800" cy="5477256"/>
          </a:xfrm>
          <a:prstGeom prst="rect">
            <a:avLst/>
          </a:prstGeom>
          <a:solidFill>
            <a:srgbClr val="FFFFFF"/>
          </a:solidFill>
          <a:ln w="15875">
            <a:solidFill>
              <a:srgbClr val="5E70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192F0721-2EC2-E146-B52E-45C49B6CA63E}"/>
              </a:ext>
            </a:extLst>
          </p:cNvPr>
          <p:cNvPicPr>
            <a:picLocks noChangeAspect="1"/>
          </p:cNvPicPr>
          <p:nvPr/>
        </p:nvPicPr>
        <p:blipFill rotWithShape="1">
          <a:blip r:embed="rId3">
            <a:extLst>
              <a:ext uri="{28A0092B-C50C-407E-A947-70E740481C1C}">
                <a14:useLocalDpi xmlns:a14="http://schemas.microsoft.com/office/drawing/2010/main" val="0"/>
              </a:ext>
            </a:extLst>
          </a:blip>
          <a:srcRect t="5832" r="-3" b="-3"/>
          <a:stretch/>
        </p:blipFill>
        <p:spPr>
          <a:xfrm>
            <a:off x="7523826" y="862763"/>
            <a:ext cx="3788081" cy="5151142"/>
          </a:xfrm>
          <a:prstGeom prst="rect">
            <a:avLst/>
          </a:prstGeom>
        </p:spPr>
      </p:pic>
      <p:graphicFrame>
        <p:nvGraphicFramePr>
          <p:cNvPr id="90" name="Content Placeholder 2">
            <a:extLst>
              <a:ext uri="{FF2B5EF4-FFF2-40B4-BE49-F238E27FC236}">
                <a16:creationId xmlns:a16="http://schemas.microsoft.com/office/drawing/2014/main" id="{0E7DE719-4F29-4123-8622-A07916BAA3FC}"/>
              </a:ext>
            </a:extLst>
          </p:cNvPr>
          <p:cNvGraphicFramePr/>
          <p:nvPr>
            <p:extLst>
              <p:ext uri="{D42A27DB-BD31-4B8C-83A1-F6EECF244321}">
                <p14:modId xmlns:p14="http://schemas.microsoft.com/office/powerpoint/2010/main" val="4124798582"/>
              </p:ext>
            </p:extLst>
          </p:nvPr>
        </p:nvGraphicFramePr>
        <p:xfrm>
          <a:off x="880092" y="1949259"/>
          <a:ext cx="5997319" cy="4227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077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CFCF-A8A3-41AD-B64C-69A4BFA9EB2A}"/>
              </a:ext>
            </a:extLst>
          </p:cNvPr>
          <p:cNvSpPr>
            <a:spLocks noGrp="1"/>
          </p:cNvSpPr>
          <p:nvPr>
            <p:ph type="title"/>
          </p:nvPr>
        </p:nvSpPr>
        <p:spPr>
          <a:xfrm>
            <a:off x="275688" y="482574"/>
            <a:ext cx="6625277" cy="1676603"/>
          </a:xfrm>
        </p:spPr>
        <p:txBody>
          <a:bodyPr>
            <a:normAutofit/>
          </a:bodyPr>
          <a:lstStyle/>
          <a:p>
            <a:r>
              <a:rPr lang="en-US" dirty="0">
                <a:solidFill>
                  <a:srgbClr val="5E7084"/>
                </a:solidFill>
                <a:latin typeface="Source Sans Pro"/>
                <a:ea typeface="Source Sans Pro"/>
                <a:cs typeface="Calibri Light"/>
              </a:rPr>
              <a:t>Data Collection Method I</a:t>
            </a:r>
            <a:endParaRPr lang="en-US" dirty="0">
              <a:latin typeface="Source Sans Pro"/>
              <a:ea typeface="Source Sans Pro"/>
            </a:endParaRPr>
          </a:p>
        </p:txBody>
      </p:sp>
      <p:sp>
        <p:nvSpPr>
          <p:cNvPr id="95" name="Rectangle 94">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485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7E2F66F-DC00-2048-B36B-EACE74053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283" y="558872"/>
            <a:ext cx="2522167" cy="2668961"/>
          </a:xfrm>
          <a:prstGeom prst="rect">
            <a:avLst/>
          </a:prstGeom>
        </p:spPr>
      </p:pic>
      <p:sp>
        <p:nvSpPr>
          <p:cNvPr id="101"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E02CB45-7526-1841-B062-BD186B0A3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615" y="3949979"/>
            <a:ext cx="4835689" cy="2079345"/>
          </a:xfrm>
          <a:prstGeom prst="rect">
            <a:avLst/>
          </a:prstGeom>
          <a:effectLst/>
        </p:spPr>
      </p:pic>
      <p:graphicFrame>
        <p:nvGraphicFramePr>
          <p:cNvPr id="90" name="Content Placeholder 2">
            <a:extLst>
              <a:ext uri="{FF2B5EF4-FFF2-40B4-BE49-F238E27FC236}">
                <a16:creationId xmlns:a16="http://schemas.microsoft.com/office/drawing/2014/main" id="{0E7DE719-4F29-4123-8622-A07916BAA3FC}"/>
              </a:ext>
            </a:extLst>
          </p:cNvPr>
          <p:cNvGraphicFramePr/>
          <p:nvPr>
            <p:extLst>
              <p:ext uri="{D42A27DB-BD31-4B8C-83A1-F6EECF244321}">
                <p14:modId xmlns:p14="http://schemas.microsoft.com/office/powerpoint/2010/main" val="2476705204"/>
              </p:ext>
            </p:extLst>
          </p:nvPr>
        </p:nvGraphicFramePr>
        <p:xfrm>
          <a:off x="428626" y="2000250"/>
          <a:ext cx="5322949" cy="42235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4837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7F575BD-685B-4861-B3F9-EB91BC21612E}"/>
              </a:ext>
            </a:extLst>
          </p:cNvPr>
          <p:cNvSpPr>
            <a:spLocks noGrp="1"/>
          </p:cNvSpPr>
          <p:nvPr>
            <p:ph type="title"/>
          </p:nvPr>
        </p:nvSpPr>
        <p:spPr>
          <a:xfrm>
            <a:off x="774698" y="762000"/>
            <a:ext cx="6108725" cy="2144162"/>
          </a:xfrm>
        </p:spPr>
        <p:txBody>
          <a:bodyPr>
            <a:normAutofit/>
          </a:bodyPr>
          <a:lstStyle/>
          <a:p>
            <a:r>
              <a:rPr lang="en-US" dirty="0">
                <a:solidFill>
                  <a:srgbClr val="FFFFFF"/>
                </a:solidFill>
                <a:latin typeface="Source Sans Pro" panose="020B0503030403020204" pitchFamily="34" charset="0"/>
                <a:ea typeface="Source Sans Pro" panose="020B0503030403020204" pitchFamily="34" charset="0"/>
                <a:cs typeface="Calibri Light"/>
              </a:rPr>
              <a:t>Data Collection Method II</a:t>
            </a:r>
            <a:endParaRPr lang="en-US" dirty="0">
              <a:latin typeface="Source Sans Pro" panose="020B0503030403020204" pitchFamily="34" charset="0"/>
              <a:ea typeface="Source Sans Pro" panose="020B0503030403020204" pitchFamily="34" charset="0"/>
            </a:endParaRPr>
          </a:p>
        </p:txBody>
      </p:sp>
      <p:sp>
        <p:nvSpPr>
          <p:cNvPr id="25" name="Rectangle 24">
            <a:extLst>
              <a:ext uri="{FF2B5EF4-FFF2-40B4-BE49-F238E27FC236}">
                <a16:creationId xmlns:a16="http://schemas.microsoft.com/office/drawing/2014/main" id="{75169340-65CE-40F2-B3C8-B9D47417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455365"/>
            <a:ext cx="4371502" cy="2776721"/>
          </a:xfrm>
          <a:prstGeom prst="rect">
            <a:avLst/>
          </a:prstGeom>
          <a:solidFill>
            <a:srgbClr val="79D9F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9D9F3">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4C325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CECF95-5F18-4C05-BB14-79F20DF80038}"/>
              </a:ext>
            </a:extLst>
          </p:cNvPr>
          <p:cNvSpPr>
            <a:spLocks noGrp="1"/>
          </p:cNvSpPr>
          <p:nvPr>
            <p:ph idx="1"/>
          </p:nvPr>
        </p:nvSpPr>
        <p:spPr>
          <a:xfrm>
            <a:off x="1970398" y="3648548"/>
            <a:ext cx="4913026" cy="2481864"/>
          </a:xfrm>
        </p:spPr>
        <p:txBody>
          <a:bodyPr vert="horz" lIns="91440" tIns="45720" rIns="91440" bIns="45720" rtlCol="0" anchor="ctr">
            <a:normAutofit/>
          </a:bodyPr>
          <a:lstStyle/>
          <a:p>
            <a:r>
              <a:rPr lang="en-US" sz="2400" dirty="0">
                <a:cs typeface="Calibri"/>
              </a:rPr>
              <a:t>Enter Website URL's in the Google Sheet</a:t>
            </a:r>
          </a:p>
          <a:p>
            <a:r>
              <a:rPr lang="en-US" sz="2400" dirty="0">
                <a:cs typeface="Calibri"/>
              </a:rPr>
              <a:t>Click RUN on the Web Page</a:t>
            </a:r>
          </a:p>
          <a:p>
            <a:r>
              <a:rPr lang="en-US" sz="2400" dirty="0">
                <a:cs typeface="Calibri"/>
              </a:rPr>
              <a:t>Retrieve Data </a:t>
            </a:r>
          </a:p>
          <a:p>
            <a:r>
              <a:rPr lang="en-US" sz="2400" dirty="0">
                <a:cs typeface="Calibri"/>
              </a:rPr>
              <a:t>The APIFY API will be invoked and run the tool</a:t>
            </a:r>
          </a:p>
        </p:txBody>
      </p:sp>
      <p:sp>
        <p:nvSpPr>
          <p:cNvPr id="33" name="Rectangle 32">
            <a:extLst>
              <a:ext uri="{FF2B5EF4-FFF2-40B4-BE49-F238E27FC236}">
                <a16:creationId xmlns:a16="http://schemas.microsoft.com/office/drawing/2014/main" id="{2656D4A3-B550-45B7-A4A3-7E1E52890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3390832"/>
            <a:ext cx="4371502" cy="2991680"/>
          </a:xfrm>
          <a:prstGeom prst="rect">
            <a:avLst/>
          </a:prstGeom>
          <a:solidFill>
            <a:srgbClr val="79D9F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Graphical user interface, table&#10;&#10;Description automatically generated">
            <a:extLst>
              <a:ext uri="{FF2B5EF4-FFF2-40B4-BE49-F238E27FC236}">
                <a16:creationId xmlns:a16="http://schemas.microsoft.com/office/drawing/2014/main" id="{3DB5B927-4143-4C94-9297-7B1B5FCA9AA3}"/>
              </a:ext>
            </a:extLst>
          </p:cNvPr>
          <p:cNvPicPr>
            <a:picLocks noChangeAspect="1"/>
          </p:cNvPicPr>
          <p:nvPr/>
        </p:nvPicPr>
        <p:blipFill>
          <a:blip r:embed="rId2"/>
          <a:stretch>
            <a:fillRect/>
          </a:stretch>
        </p:blipFill>
        <p:spPr>
          <a:xfrm>
            <a:off x="7765145" y="3557527"/>
            <a:ext cx="1515225" cy="26582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30C7BC75-4439-45EB-9171-46BFF150505A}"/>
              </a:ext>
            </a:extLst>
          </p:cNvPr>
          <p:cNvPicPr>
            <a:picLocks noChangeAspect="1"/>
          </p:cNvPicPr>
          <p:nvPr/>
        </p:nvPicPr>
        <p:blipFill>
          <a:blip r:embed="rId3"/>
          <a:stretch>
            <a:fillRect/>
          </a:stretch>
        </p:blipFill>
        <p:spPr>
          <a:xfrm>
            <a:off x="7615825" y="628020"/>
            <a:ext cx="3818350" cy="2397385"/>
          </a:xfrm>
          <a:prstGeom prst="rect">
            <a:avLst/>
          </a:prstGeom>
        </p:spPr>
      </p:pic>
      <p:pic>
        <p:nvPicPr>
          <p:cNvPr id="7" name="Picture 7" descr="A picture containing text, card&#10;&#10;Description automatically generated">
            <a:extLst>
              <a:ext uri="{FF2B5EF4-FFF2-40B4-BE49-F238E27FC236}">
                <a16:creationId xmlns:a16="http://schemas.microsoft.com/office/drawing/2014/main" id="{B30A631C-EB78-4ABF-8957-2F0B484A86CE}"/>
              </a:ext>
            </a:extLst>
          </p:cNvPr>
          <p:cNvPicPr>
            <a:picLocks noChangeAspect="1"/>
          </p:cNvPicPr>
          <p:nvPr/>
        </p:nvPicPr>
        <p:blipFill>
          <a:blip r:embed="rId4"/>
          <a:stretch>
            <a:fillRect/>
          </a:stretch>
        </p:blipFill>
        <p:spPr>
          <a:xfrm>
            <a:off x="9745250" y="4019811"/>
            <a:ext cx="1594981" cy="1594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346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2">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56B4BC-AF3D-42E4-AC50-3DAF925CB2CE}"/>
              </a:ext>
            </a:extLst>
          </p:cNvPr>
          <p:cNvSpPr>
            <a:spLocks noGrp="1"/>
          </p:cNvSpPr>
          <p:nvPr>
            <p:ph type="title"/>
          </p:nvPr>
        </p:nvSpPr>
        <p:spPr>
          <a:xfrm>
            <a:off x="682432" y="641850"/>
            <a:ext cx="3976194" cy="1535865"/>
          </a:xfrm>
        </p:spPr>
        <p:txBody>
          <a:bodyPr vert="horz" lIns="91440" tIns="45720" rIns="91440" bIns="45720" rtlCol="0" anchor="ctr">
            <a:normAutofit/>
          </a:bodyPr>
          <a:lstStyle/>
          <a:p>
            <a:r>
              <a:rPr lang="en-US" sz="3200" dirty="0">
                <a:latin typeface="Source Sans Pro" panose="020B0503030403020204" pitchFamily="34" charset="0"/>
                <a:ea typeface="Source Sans Pro" panose="020B0503030403020204" pitchFamily="34" charset="0"/>
              </a:rPr>
              <a:t>Data Collection Method III</a:t>
            </a:r>
          </a:p>
        </p:txBody>
      </p:sp>
      <p:sp>
        <p:nvSpPr>
          <p:cNvPr id="47" name="Rectangle 4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9" name="Rectangle 4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1FB92C0-AD7D-48DD-9B81-604C537CF119}"/>
              </a:ext>
            </a:extLst>
          </p:cNvPr>
          <p:cNvSpPr txBox="1"/>
          <p:nvPr/>
        </p:nvSpPr>
        <p:spPr>
          <a:xfrm>
            <a:off x="4965917" y="365126"/>
            <a:ext cx="6735675" cy="20893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dirty="0"/>
              <a:t>Although in general we collected most of the data by using web scraper tools, we did some manual work too. </a:t>
            </a:r>
          </a:p>
          <a:p>
            <a:pPr indent="-228600">
              <a:lnSpc>
                <a:spcPct val="90000"/>
              </a:lnSpc>
              <a:spcAft>
                <a:spcPts val="600"/>
              </a:spcAft>
              <a:buFont typeface="Arial" panose="020B0604020202020204" pitchFamily="34" charset="0"/>
              <a:buChar char="•"/>
            </a:pPr>
            <a:r>
              <a:rPr lang="en-US" sz="1400" dirty="0"/>
              <a:t>Reason: To see whether there is any position in municipalities who specifically deal with pet licensing</a:t>
            </a:r>
          </a:p>
          <a:p>
            <a:pPr indent="-228600">
              <a:lnSpc>
                <a:spcPct val="90000"/>
              </a:lnSpc>
              <a:spcAft>
                <a:spcPts val="600"/>
              </a:spcAft>
              <a:buFont typeface="Arial" panose="020B0604020202020204" pitchFamily="34" charset="0"/>
              <a:buChar char="•"/>
            </a:pPr>
            <a:r>
              <a:rPr lang="en-US" sz="1400" dirty="0"/>
              <a:t>Finding: Based on analysis of more than 100 official websites of municipalities and cities, we come to conclusion that there is no contact details of specific position in every country who deal with pet licensing or animal control. </a:t>
            </a:r>
          </a:p>
        </p:txBody>
      </p:sp>
      <p:pic>
        <p:nvPicPr>
          <p:cNvPr id="11" name="Picture 24" descr="Graphical user interface, application, table&#10;&#10;Description automatically generated">
            <a:extLst>
              <a:ext uri="{FF2B5EF4-FFF2-40B4-BE49-F238E27FC236}">
                <a16:creationId xmlns:a16="http://schemas.microsoft.com/office/drawing/2014/main" id="{00C230BC-4752-FB48-AEDD-362DA1ADC8FA}"/>
              </a:ext>
            </a:extLst>
          </p:cNvPr>
          <p:cNvPicPr>
            <a:picLocks noChangeAspect="1"/>
          </p:cNvPicPr>
          <p:nvPr/>
        </p:nvPicPr>
        <p:blipFill rotWithShape="1">
          <a:blip r:embed="rId2"/>
          <a:srcRect r="1" b="16225"/>
          <a:stretch/>
        </p:blipFill>
        <p:spPr>
          <a:xfrm>
            <a:off x="554416" y="2731167"/>
            <a:ext cx="11167447" cy="3484983"/>
          </a:xfrm>
          <a:prstGeom prst="rect">
            <a:avLst/>
          </a:prstGeom>
        </p:spPr>
      </p:pic>
    </p:spTree>
    <p:extLst>
      <p:ext uri="{BB962C8B-B14F-4D97-AF65-F5344CB8AC3E}">
        <p14:creationId xmlns:p14="http://schemas.microsoft.com/office/powerpoint/2010/main" val="170733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2F9AF4-8B4D-E345-A9B9-D96BF6BD45A1}"/>
              </a:ext>
            </a:extLst>
          </p:cNvPr>
          <p:cNvSpPr>
            <a:spLocks noGrp="1"/>
          </p:cNvSpPr>
          <p:nvPr>
            <p:ph type="title"/>
          </p:nvPr>
        </p:nvSpPr>
        <p:spPr>
          <a:xfrm>
            <a:off x="537950" y="280717"/>
            <a:ext cx="10515600" cy="1273233"/>
          </a:xfrm>
        </p:spPr>
        <p:txBody>
          <a:bodyPr>
            <a:normAutofit/>
          </a:bodyPr>
          <a:lstStyle/>
          <a:p>
            <a:r>
              <a:rPr lang="en-US" sz="4000" dirty="0">
                <a:latin typeface="Source Sans Pro" panose="020B0503030403020204" pitchFamily="34" charset="0"/>
                <a:ea typeface="Source Sans Pro" panose="020B0503030403020204" pitchFamily="34" charset="0"/>
                <a:cs typeface="Aharoni" panose="02010803020104030203" pitchFamily="2" charset="-79"/>
              </a:rPr>
              <a:t>Data Analysis</a:t>
            </a:r>
          </a:p>
        </p:txBody>
      </p:sp>
      <p:sp>
        <p:nvSpPr>
          <p:cNvPr id="15" name="Rectangle 1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1F4622-E9CF-6E42-9236-EEA71DCAC193}"/>
              </a:ext>
            </a:extLst>
          </p:cNvPr>
          <p:cNvSpPr>
            <a:spLocks noGrp="1"/>
          </p:cNvSpPr>
          <p:nvPr>
            <p:ph idx="1"/>
          </p:nvPr>
        </p:nvSpPr>
        <p:spPr>
          <a:xfrm>
            <a:off x="205466" y="2138907"/>
            <a:ext cx="11886449" cy="4465696"/>
          </a:xfrm>
        </p:spPr>
        <p:txBody>
          <a:bodyPr>
            <a:normAutofit/>
          </a:bodyPr>
          <a:lstStyle/>
          <a:p>
            <a:r>
              <a:rPr lang="en-US" sz="2400" dirty="0"/>
              <a:t>Dimension Comparison</a:t>
            </a:r>
            <a:endParaRPr lang="en-US" sz="2000" dirty="0"/>
          </a:p>
          <a:p>
            <a:pPr marL="0" indent="0">
              <a:spcAft>
                <a:spcPts val="600"/>
              </a:spcAft>
              <a:buNone/>
            </a:pPr>
            <a:r>
              <a:rPr lang="en-US" sz="2000" dirty="0"/>
              <a:t>2713 more data points </a:t>
            </a:r>
          </a:p>
          <a:p>
            <a:pPr marL="0" indent="0">
              <a:spcAft>
                <a:spcPts val="600"/>
              </a:spcAft>
              <a:buNone/>
            </a:pPr>
            <a:r>
              <a:rPr lang="en-US" sz="2000" dirty="0"/>
              <a:t>1 column less (removed the address 2 &amp; country column add a column named fax) </a:t>
            </a:r>
          </a:p>
          <a:p>
            <a:pPr>
              <a:spcAft>
                <a:spcPts val="600"/>
              </a:spcAft>
            </a:pPr>
            <a:r>
              <a:rPr lang="en-US" sz="2400" dirty="0"/>
              <a:t>Missing Value Comparison</a:t>
            </a:r>
          </a:p>
          <a:p>
            <a:pPr marL="0" indent="0">
              <a:buNone/>
            </a:pPr>
            <a:r>
              <a:rPr lang="en-US" sz="2000" dirty="0"/>
              <a:t>Comparing to sponsor’s data, </a:t>
            </a:r>
          </a:p>
          <a:p>
            <a:pPr marL="0" indent="0">
              <a:buNone/>
            </a:pPr>
            <a:r>
              <a:rPr lang="en-US" sz="2000" dirty="0"/>
              <a:t>our data has fewer missing values.</a:t>
            </a:r>
          </a:p>
          <a:p>
            <a:pPr marL="0" indent="0">
              <a:buNone/>
            </a:pPr>
            <a:r>
              <a:rPr lang="en-US" sz="2000" dirty="0"/>
              <a:t>The columns that contains the</a:t>
            </a:r>
          </a:p>
          <a:p>
            <a:pPr marL="0" indent="0">
              <a:buNone/>
            </a:pPr>
            <a:r>
              <a:rPr lang="en-US" sz="2000" dirty="0"/>
              <a:t>most NAs are “Last Name” and “Fax</a:t>
            </a:r>
            <a:r>
              <a:rPr lang="en-US" sz="2400" dirty="0"/>
              <a:t>”</a:t>
            </a:r>
          </a:p>
          <a:p>
            <a:pPr marL="0" indent="0">
              <a:spcAft>
                <a:spcPts val="600"/>
              </a:spcAft>
              <a:buNone/>
            </a:pPr>
            <a:endParaRPr lang="en-US" sz="2400" dirty="0"/>
          </a:p>
          <a:p>
            <a:pPr marL="0" indent="0">
              <a:buNone/>
            </a:pPr>
            <a:endParaRPr lang="en-US" sz="2000" dirty="0"/>
          </a:p>
          <a:p>
            <a:pPr marL="0" indent="0">
              <a:spcAft>
                <a:spcPts val="600"/>
              </a:spcAft>
              <a:buNone/>
            </a:pPr>
            <a:endParaRPr lang="en-US" sz="2400" dirty="0"/>
          </a:p>
          <a:p>
            <a:pPr marL="0" indent="0">
              <a:buNone/>
            </a:pPr>
            <a:endParaRPr lang="en-US" sz="2000" dirty="0"/>
          </a:p>
          <a:p>
            <a:endParaRPr lang="en-US" sz="2400" dirty="0"/>
          </a:p>
        </p:txBody>
      </p:sp>
      <p:pic>
        <p:nvPicPr>
          <p:cNvPr id="12" name="Picture 11" descr="A picture containing graphical user interface&#10;&#10;Description automatically generated">
            <a:extLst>
              <a:ext uri="{FF2B5EF4-FFF2-40B4-BE49-F238E27FC236}">
                <a16:creationId xmlns:a16="http://schemas.microsoft.com/office/drawing/2014/main" id="{3179C1C7-F4A0-8B4F-96F4-DEDC9D8DE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057" y="2130028"/>
            <a:ext cx="2615314" cy="73025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473FE2FF-BA48-D14F-8D30-C870B8677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107" y="2081874"/>
            <a:ext cx="2422527" cy="634084"/>
          </a:xfrm>
          <a:prstGeom prst="rect">
            <a:avLst/>
          </a:prstGeom>
        </p:spPr>
      </p:pic>
      <p:pic>
        <p:nvPicPr>
          <p:cNvPr id="19" name="Picture 18">
            <a:extLst>
              <a:ext uri="{FF2B5EF4-FFF2-40B4-BE49-F238E27FC236}">
                <a16:creationId xmlns:a16="http://schemas.microsoft.com/office/drawing/2014/main" id="{50AEA210-CFD7-5C40-945D-191E131E6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057" y="3676635"/>
            <a:ext cx="7474171" cy="1126811"/>
          </a:xfrm>
          <a:prstGeom prst="rect">
            <a:avLst/>
          </a:prstGeom>
        </p:spPr>
      </p:pic>
      <p:pic>
        <p:nvPicPr>
          <p:cNvPr id="20" name="Picture 19" descr="Text, letter&#10;&#10;Description automatically generated">
            <a:extLst>
              <a:ext uri="{FF2B5EF4-FFF2-40B4-BE49-F238E27FC236}">
                <a16:creationId xmlns:a16="http://schemas.microsoft.com/office/drawing/2014/main" id="{497EBB8D-6F34-C54A-A187-BE589E188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436" y="4959334"/>
            <a:ext cx="7203414" cy="1127861"/>
          </a:xfrm>
          <a:prstGeom prst="rect">
            <a:avLst/>
          </a:prstGeom>
        </p:spPr>
      </p:pic>
    </p:spTree>
    <p:extLst>
      <p:ext uri="{BB962C8B-B14F-4D97-AF65-F5344CB8AC3E}">
        <p14:creationId xmlns:p14="http://schemas.microsoft.com/office/powerpoint/2010/main" val="3015592374"/>
      </p:ext>
    </p:extLst>
  </p:cSld>
  <p:clrMapOvr>
    <a:masterClrMapping/>
  </p:clrMapOvr>
</p:sld>
</file>

<file path=ppt/theme/theme1.xml><?xml version="1.0" encoding="utf-8"?>
<a:theme xmlns:a="http://schemas.openxmlformats.org/drawingml/2006/main" name="office theme">
  <a:themeElements>
    <a:clrScheme name="Custom 6">
      <a:dk1>
        <a:srgbClr val="008562"/>
      </a:dk1>
      <a:lt1>
        <a:srgbClr val="FFFFFF"/>
      </a:lt1>
      <a:dk2>
        <a:srgbClr val="1B1774"/>
      </a:dk2>
      <a:lt2>
        <a:srgbClr val="E7E6E6"/>
      </a:lt2>
      <a:accent1>
        <a:srgbClr val="BDD602"/>
      </a:accent1>
      <a:accent2>
        <a:srgbClr val="8ABC45"/>
      </a:accent2>
      <a:accent3>
        <a:srgbClr val="2F7C9A"/>
      </a:accent3>
      <a:accent4>
        <a:srgbClr val="FFC000"/>
      </a:accent4>
      <a:accent5>
        <a:srgbClr val="5B9BD5"/>
      </a:accent5>
      <a:accent6>
        <a:srgbClr val="70AD47"/>
      </a:accent6>
      <a:hlink>
        <a:srgbClr val="163378"/>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89EBCCADC2864EBFB791795CBC7765" ma:contentTypeVersion="4" ma:contentTypeDescription="Create a new document." ma:contentTypeScope="" ma:versionID="452a665eb87850d15f67d47710de1543">
  <xsd:schema xmlns:xsd="http://www.w3.org/2001/XMLSchema" xmlns:xs="http://www.w3.org/2001/XMLSchema" xmlns:p="http://schemas.microsoft.com/office/2006/metadata/properties" xmlns:ns2="b688bf3b-fb08-40f4-b203-3b56ab970585" targetNamespace="http://schemas.microsoft.com/office/2006/metadata/properties" ma:root="true" ma:fieldsID="d03d246e7f2adf5a961a25670413d945" ns2:_="">
    <xsd:import namespace="b688bf3b-fb08-40f4-b203-3b56ab97058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88bf3b-fb08-40f4-b203-3b56ab9705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A36556-56B1-4005-A03D-C9036789039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C912F5-0333-4A76-B418-D9B2EC81C90A}">
  <ds:schemaRefs>
    <ds:schemaRef ds:uri="http://schemas.microsoft.com/sharepoint/v3/contenttype/forms"/>
  </ds:schemaRefs>
</ds:datastoreItem>
</file>

<file path=customXml/itemProps3.xml><?xml version="1.0" encoding="utf-8"?>
<ds:datastoreItem xmlns:ds="http://schemas.openxmlformats.org/officeDocument/2006/customXml" ds:itemID="{EC4ED794-FD37-442A-92B9-646EF556580E}">
  <ds:schemaRefs>
    <ds:schemaRef ds:uri="b688bf3b-fb08-40f4-b203-3b56ab9705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809</Words>
  <Application>Microsoft Macintosh PowerPoint</Application>
  <PresentationFormat>Widescreen</PresentationFormat>
  <Paragraphs>110</Paragraphs>
  <Slides>17</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Aharoni</vt:lpstr>
      <vt:lpstr>Arial</vt:lpstr>
      <vt:lpstr>Calibri</vt:lpstr>
      <vt:lpstr>Calibri Light</vt:lpstr>
      <vt:lpstr>Helvetica Neue Medium</vt:lpstr>
      <vt:lpstr>Source Sans Pro</vt:lpstr>
      <vt:lpstr>Source Sans Pro Light</vt:lpstr>
      <vt:lpstr>office theme</vt:lpstr>
      <vt:lpstr>office theme</vt:lpstr>
      <vt:lpstr>XN Project  ALY6080 INTEGRATED EXPERIENTIAL LEARNING Professor: Kristen Drobnis </vt:lpstr>
      <vt:lpstr>Agenda</vt:lpstr>
      <vt:lpstr>Company Overview</vt:lpstr>
      <vt:lpstr>Business Problem &amp; Solution</vt:lpstr>
      <vt:lpstr>Data Collection Method I</vt:lpstr>
      <vt:lpstr>Data Collection Method I</vt:lpstr>
      <vt:lpstr>Data Collection Method II</vt:lpstr>
      <vt:lpstr>Data Collection Method III</vt:lpstr>
      <vt:lpstr>Data Analysis</vt:lpstr>
      <vt:lpstr>Exploratory Data Analysis </vt:lpstr>
      <vt:lpstr>Exploratory Data Analysis </vt:lpstr>
      <vt:lpstr>Exploratory Data Analysis </vt:lpstr>
      <vt:lpstr>PowerPoint Presentation</vt:lpstr>
      <vt:lpstr>Conclusion</vt:lpstr>
      <vt:lpstr>Recommendations</vt:lpstr>
      <vt:lpstr>References:</vt:lpstr>
      <vt:lpstr>Q &amp; A?  Thank you for watching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XN Project  ALY6080 INTEGRATED EXPERIENTIAL LEARNING Professor: Kristen Drobnis </dc:title>
  <dc:creator>Wanlu Yao</dc:creator>
  <cp:lastModifiedBy>Wanlu Yao</cp:lastModifiedBy>
  <cp:revision>1</cp:revision>
  <dcterms:created xsi:type="dcterms:W3CDTF">2020-12-10T02:49:16Z</dcterms:created>
  <dcterms:modified xsi:type="dcterms:W3CDTF">2020-12-10T02:51:05Z</dcterms:modified>
</cp:coreProperties>
</file>